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691" r:id="rId2"/>
    <p:sldId id="1693" r:id="rId3"/>
    <p:sldId id="1694" r:id="rId4"/>
    <p:sldId id="1695" r:id="rId5"/>
    <p:sldId id="1696" r:id="rId6"/>
    <p:sldId id="1700" r:id="rId7"/>
    <p:sldId id="1698" r:id="rId8"/>
  </p:sldIdLst>
  <p:sldSz cx="35636200" cy="20510500"/>
  <p:notesSz cx="6797675" cy="9926638"/>
  <p:defaultTextStyle>
    <a:defPPr>
      <a:defRPr lang="ru-RU"/>
    </a:defPPr>
    <a:lvl1pPr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1pPr>
    <a:lvl2pPr marL="4556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2pPr>
    <a:lvl3pPr marL="9128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3pPr>
    <a:lvl4pPr marL="13700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4pPr>
    <a:lvl5pPr marL="1827213" indent="1588" algn="l" defTabSz="609600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pitchFamily="34" charset="0"/>
        <a:ea typeface="+mn-ea"/>
        <a:cs typeface="Helvetica" pitchFamily="34" charset="0"/>
        <a:sym typeface="Helvetica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460">
          <p15:clr>
            <a:srgbClr val="A4A3A4"/>
          </p15:clr>
        </p15:guide>
        <p15:guide id="2" pos="112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1662"/>
    <a:srgbClr val="08C4B2"/>
    <a:srgbClr val="660033"/>
    <a:srgbClr val="D60093"/>
    <a:srgbClr val="000000"/>
    <a:srgbClr val="F8F8F8"/>
    <a:srgbClr val="C34966"/>
    <a:srgbClr val="AFD3E7"/>
    <a:srgbClr val="40B4BA"/>
    <a:srgbClr val="057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5"/>
  </p:normalViewPr>
  <p:slideViewPr>
    <p:cSldViewPr snapToGrid="0">
      <p:cViewPr varScale="1">
        <p:scale>
          <a:sx n="24" d="100"/>
          <a:sy n="24" d="100"/>
        </p:scale>
        <p:origin x="870" y="78"/>
      </p:cViewPr>
      <p:guideLst>
        <p:guide orient="horz" pos="6460"/>
        <p:guide pos="11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hape 199"/>
          <p:cNvSpPr>
            <a:spLocks noGrp="1" noRot="1" noChangeAspect="1"/>
          </p:cNvSpPr>
          <p:nvPr>
            <p:ph type="sldImg"/>
          </p:nvPr>
        </p:nvSpPr>
        <p:spPr bwMode="auto">
          <a:xfrm>
            <a:off x="165100" y="744538"/>
            <a:ext cx="6467475" cy="37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90115" name="Shape 200"/>
          <p:cNvSpPr>
            <a:spLocks noGrp="1"/>
          </p:cNvSpPr>
          <p:nvPr>
            <p:ph type="body" sz="quarter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73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1pPr>
    <a:lvl2pPr marL="739775" indent="-28257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2pPr>
    <a:lvl3pPr marL="1138238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3pPr>
    <a:lvl4pPr marL="1595438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4pPr>
    <a:lvl5pPr marL="2051050" indent="-225425" algn="l" defTabSz="1220788" rtl="0" eaLnBrk="0" fontAlgn="base" hangingPunct="0">
      <a:spcBef>
        <a:spcPct val="30000"/>
      </a:spcBef>
      <a:spcAft>
        <a:spcPct val="0"/>
      </a:spcAft>
      <a:defRPr sz="15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5pPr>
    <a:lvl6pPr indent="1140478" defTabSz="1223041" latinLnBrk="0">
      <a:defRPr sz="1500">
        <a:latin typeface="+mj-lt"/>
        <a:ea typeface="+mj-ea"/>
        <a:cs typeface="+mj-cs"/>
        <a:sym typeface="Calibri"/>
      </a:defRPr>
    </a:lvl6pPr>
    <a:lvl7pPr indent="1368582" defTabSz="1223041" latinLnBrk="0">
      <a:defRPr sz="1500">
        <a:latin typeface="+mj-lt"/>
        <a:ea typeface="+mj-ea"/>
        <a:cs typeface="+mj-cs"/>
        <a:sym typeface="Calibri"/>
      </a:defRPr>
    </a:lvl7pPr>
    <a:lvl8pPr indent="1596670" defTabSz="1223041" latinLnBrk="0">
      <a:defRPr sz="1500">
        <a:latin typeface="+mj-lt"/>
        <a:ea typeface="+mj-ea"/>
        <a:cs typeface="+mj-cs"/>
        <a:sym typeface="Calibri"/>
      </a:defRPr>
    </a:lvl8pPr>
    <a:lvl9pPr indent="1824768" defTabSz="1223041" latinLnBrk="0">
      <a:defRPr sz="15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38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483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2450208" y="5462504"/>
            <a:ext cx="15146735" cy="13019771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F7F2D-BE1D-4CA3-9F2C-76FF7CBFE5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27787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2454872" y="1092525"/>
            <a:ext cx="30738961" cy="3966258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2454850" y="5030281"/>
            <a:ext cx="15077129" cy="246525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7100" b="1"/>
            </a:lvl1pPr>
            <a:lvl2pPr marL="0" indent="0">
              <a:buSzTx/>
              <a:buFontTx/>
              <a:buNone/>
              <a:defRPr sz="7100" b="1"/>
            </a:lvl2pPr>
            <a:lvl3pPr marL="0" indent="0">
              <a:buSzTx/>
              <a:buFontTx/>
              <a:buNone/>
              <a:defRPr sz="7100" b="1"/>
            </a:lvl3pPr>
            <a:lvl4pPr marL="0" indent="0">
              <a:buSzTx/>
              <a:buFontTx/>
              <a:buNone/>
              <a:defRPr sz="7100" b="1"/>
            </a:lvl4pPr>
            <a:lvl5pPr marL="0" indent="0">
              <a:buSzTx/>
              <a:buFontTx/>
              <a:buNone/>
              <a:defRPr sz="71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18042435" y="5030281"/>
            <a:ext cx="15151380" cy="2465253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F051-BD10-4CA5-B31F-42AC9EC55B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34844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2454874" y="1368001"/>
            <a:ext cx="11494624" cy="4788008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Текст заголовка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15151396" y="2954506"/>
            <a:ext cx="18042437" cy="14582520"/>
          </a:xfrm>
          <a:prstGeom prst="rect">
            <a:avLst/>
          </a:prstGeom>
        </p:spPr>
        <p:txBody>
          <a:bodyPr/>
          <a:lstStyle>
            <a:lvl1pPr>
              <a:defRPr sz="9400"/>
            </a:lvl1pPr>
            <a:lvl2pPr marL="2099132" indent="-765561">
              <a:defRPr sz="9400"/>
            </a:lvl2pPr>
            <a:lvl3pPr marL="3553008" indent="-885870">
              <a:defRPr sz="9400"/>
            </a:lvl3pPr>
            <a:lvl4pPr marL="5069863" indent="-1069157">
              <a:defRPr sz="9400"/>
            </a:lvl4pPr>
            <a:lvl5pPr marL="6403434" indent="-1069157">
              <a:defRPr sz="9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2454852" y="6156029"/>
            <a:ext cx="11494627" cy="1140476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781E0-BB2B-45FF-9507-B0B0D32FEE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087503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2454874" y="1368001"/>
            <a:ext cx="11494624" cy="4788008"/>
          </a:xfrm>
          <a:prstGeom prst="rect">
            <a:avLst/>
          </a:prstGeom>
        </p:spPr>
        <p:txBody>
          <a:bodyPr anchor="b"/>
          <a:lstStyle>
            <a:lvl1pPr>
              <a:defRPr sz="9400"/>
            </a:lvl1pPr>
          </a:lstStyle>
          <a:p>
            <a:r>
              <a:t>Текст заголовка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15151396" y="2954506"/>
            <a:ext cx="18042437" cy="14582520"/>
          </a:xfrm>
          <a:prstGeom prst="rect">
            <a:avLst/>
          </a:prstGeom>
        </p:spPr>
        <p:txBody>
          <a:bodyPr lIns="91231" rIns="91231">
            <a:noAutofit/>
          </a:bodyPr>
          <a:lstStyle/>
          <a:p>
            <a:pPr lvl="0"/>
            <a:endParaRPr noProof="0">
              <a:sym typeface="Calibri"/>
            </a:endParaRPr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2454874" y="6156029"/>
            <a:ext cx="11494624" cy="1140476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4700"/>
            </a:lvl1pPr>
            <a:lvl2pPr marL="0" indent="0">
              <a:buSzTx/>
              <a:buFontTx/>
              <a:buNone/>
              <a:defRPr sz="4700"/>
            </a:lvl2pPr>
            <a:lvl3pPr marL="0" indent="0">
              <a:buSzTx/>
              <a:buFontTx/>
              <a:buNone/>
              <a:defRPr sz="4700"/>
            </a:lvl3pPr>
            <a:lvl4pPr marL="0" indent="0">
              <a:buSzTx/>
              <a:buFontTx/>
              <a:buNone/>
              <a:defRPr sz="4700"/>
            </a:lvl4pPr>
            <a:lvl5pPr marL="0" indent="0">
              <a:buSzTx/>
              <a:buFontTx/>
              <a:buNone/>
              <a:defRPr sz="47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6651A-6101-4B72-A2CE-000455B3B9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286139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44981-5601-437A-AF62-21C833034B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75350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25504448" y="1092525"/>
            <a:ext cx="7684743" cy="17389773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2450212" y="1092525"/>
            <a:ext cx="22608728" cy="1738977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C9858-29F1-4AD5-9C45-288E6D2E89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70451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12"/>
          <a:stretch>
            <a:fillRect/>
          </a:stretch>
        </p:blipFill>
        <p:spPr bwMode="auto">
          <a:xfrm>
            <a:off x="357188" y="407988"/>
            <a:ext cx="6475412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5274629" y="994427"/>
            <a:ext cx="19173986" cy="117173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b="1">
                <a:solidFill>
                  <a:srgbClr val="EB4B77"/>
                </a:solidFill>
                <a:latin typeface="Segoe UI"/>
                <a:ea typeface="Segoe UI"/>
                <a:cs typeface="Segoe UI"/>
                <a:sym typeface="Segoe UI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5" name="Shape 134"/>
          <p:cNvSpPr>
            <a:spLocks noGrp="1"/>
          </p:cNvSpPr>
          <p:nvPr>
            <p:ph type="sldNum" sz="quarter" idx="10"/>
          </p:nvPr>
        </p:nvSpPr>
        <p:spPr>
          <a:xfrm>
            <a:off x="34567813" y="19065875"/>
            <a:ext cx="981075" cy="1000125"/>
          </a:xfrm>
        </p:spPr>
        <p:txBody>
          <a:bodyPr/>
          <a:lstStyle>
            <a:lvl1pPr>
              <a:defRPr sz="5900" smtClean="0">
                <a:solidFill>
                  <a:srgbClr val="C5132E"/>
                </a:solidFill>
              </a:defRPr>
            </a:lvl1pPr>
          </a:lstStyle>
          <a:p>
            <a:pPr>
              <a:defRPr/>
            </a:pPr>
            <a:fld id="{6C69C0D1-9896-40E7-9764-1FB32B2D7B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419163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46DADC6-6C87-3DDC-78EE-7706EFF75483}"/>
              </a:ext>
            </a:extLst>
          </p:cNvPr>
          <p:cNvSpPr/>
          <p:nvPr userDrawn="1"/>
        </p:nvSpPr>
        <p:spPr>
          <a:xfrm>
            <a:off x="0" y="-2"/>
            <a:ext cx="35636200" cy="20510503"/>
          </a:xfrm>
          <a:prstGeom prst="rect">
            <a:avLst/>
          </a:prstGeom>
          <a:solidFill>
            <a:srgbClr val="1A356B"/>
          </a:solidFill>
          <a:ln>
            <a:solidFill>
              <a:srgbClr val="1A35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501" tIns="134751" rIns="269501" bIns="134751"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C636E4B-2848-2CD9-5839-0C6728E5BD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01523" y="16506069"/>
            <a:ext cx="12980626" cy="273603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501523" y="3356697"/>
            <a:ext cx="28680155" cy="7140693"/>
          </a:xfrm>
        </p:spPr>
        <p:txBody>
          <a:bodyPr anchor="b"/>
          <a:lstStyle>
            <a:lvl1pPr algn="l">
              <a:defRPr sz="177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1523" y="10772762"/>
            <a:ext cx="28680155" cy="4951955"/>
          </a:xfrm>
        </p:spPr>
        <p:txBody>
          <a:bodyPr/>
          <a:lstStyle>
            <a:lvl1pPr marL="0" indent="0" algn="l">
              <a:buNone/>
              <a:defRPr sz="7100">
                <a:solidFill>
                  <a:schemeClr val="bg1"/>
                </a:solidFill>
              </a:defRPr>
            </a:lvl1pPr>
            <a:lvl2pPr marL="1347506" indent="0" algn="ctr">
              <a:buNone/>
              <a:defRPr sz="5900"/>
            </a:lvl2pPr>
            <a:lvl3pPr marL="2695011" indent="0" algn="ctr">
              <a:buNone/>
              <a:defRPr sz="5300"/>
            </a:lvl3pPr>
            <a:lvl4pPr marL="4042517" indent="0" algn="ctr">
              <a:buNone/>
              <a:defRPr sz="4700"/>
            </a:lvl4pPr>
            <a:lvl5pPr marL="5390022" indent="0" algn="ctr">
              <a:buNone/>
              <a:defRPr sz="4700"/>
            </a:lvl5pPr>
            <a:lvl6pPr marL="6737528" indent="0" algn="ctr">
              <a:buNone/>
              <a:defRPr sz="4700"/>
            </a:lvl6pPr>
            <a:lvl7pPr marL="8085033" indent="0" algn="ctr">
              <a:buNone/>
              <a:defRPr sz="4700"/>
            </a:lvl7pPr>
            <a:lvl8pPr marL="9432539" indent="0" algn="ctr">
              <a:buNone/>
              <a:defRPr sz="4700"/>
            </a:lvl8pPr>
            <a:lvl9pPr marL="10778173" indent="0" algn="ctr">
              <a:buNone/>
              <a:defRPr sz="47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0446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CB1E88C-1CC8-9A49-914F-74AF9F2682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210229" y="311809"/>
            <a:ext cx="4151845" cy="729687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45E11F9-D2DF-1B4D-921C-10E3464D83A9}"/>
              </a:ext>
            </a:extLst>
          </p:cNvPr>
          <p:cNvCxnSpPr>
            <a:cxnSpLocks/>
          </p:cNvCxnSpPr>
          <p:nvPr userDrawn="1"/>
        </p:nvCxnSpPr>
        <p:spPr>
          <a:xfrm flipH="1">
            <a:off x="641414" y="1400872"/>
            <a:ext cx="34353373" cy="0"/>
          </a:xfrm>
          <a:prstGeom prst="line">
            <a:avLst/>
          </a:prstGeom>
          <a:noFill/>
          <a:ln w="73025" cap="flat" cmpd="sng" algn="ctr">
            <a:gradFill flip="none" rotWithShape="1">
              <a:gsLst>
                <a:gs pos="100000">
                  <a:srgbClr val="820449"/>
                </a:gs>
                <a:gs pos="0">
                  <a:srgbClr val="1A356B"/>
                </a:gs>
              </a:gsLst>
              <a:lin ang="10800000" scaled="1"/>
              <a:tileRect/>
            </a:gradFill>
            <a:prstDash val="solid"/>
          </a:ln>
          <a:effectLst/>
        </p:spPr>
      </p:cxnSp>
      <p:sp>
        <p:nvSpPr>
          <p:cNvPr id="14" name="Полилиния: фигура 12">
            <a:extLst>
              <a:ext uri="{FF2B5EF4-FFF2-40B4-BE49-F238E27FC236}">
                <a16:creationId xmlns:a16="http://schemas.microsoft.com/office/drawing/2014/main" id="{FE0B221A-ACDC-5240-A4C4-3BCA303622B3}"/>
              </a:ext>
            </a:extLst>
          </p:cNvPr>
          <p:cNvSpPr/>
          <p:nvPr userDrawn="1"/>
        </p:nvSpPr>
        <p:spPr>
          <a:xfrm>
            <a:off x="32246603" y="19238093"/>
            <a:ext cx="3389598" cy="1132605"/>
          </a:xfrm>
          <a:custGeom>
            <a:avLst/>
            <a:gdLst>
              <a:gd name="connsiteX0" fmla="*/ 133516 w 1159663"/>
              <a:gd name="connsiteY0" fmla="*/ 0 h 378704"/>
              <a:gd name="connsiteX1" fmla="*/ 1159663 w 1159663"/>
              <a:gd name="connsiteY1" fmla="*/ 0 h 378704"/>
              <a:gd name="connsiteX2" fmla="*/ 1159663 w 1159663"/>
              <a:gd name="connsiteY2" fmla="*/ 378704 h 378704"/>
              <a:gd name="connsiteX3" fmla="*/ 0 w 1159663"/>
              <a:gd name="connsiteY3" fmla="*/ 378704 h 378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9663" h="378704">
                <a:moveTo>
                  <a:pt x="133516" y="0"/>
                </a:moveTo>
                <a:lnTo>
                  <a:pt x="1159663" y="0"/>
                </a:lnTo>
                <a:lnTo>
                  <a:pt x="1159663" y="378704"/>
                </a:lnTo>
                <a:lnTo>
                  <a:pt x="0" y="378704"/>
                </a:lnTo>
                <a:close/>
              </a:path>
            </a:pathLst>
          </a:custGeom>
          <a:gradFill>
            <a:gsLst>
              <a:gs pos="0">
                <a:srgbClr val="1A356B"/>
              </a:gs>
              <a:gs pos="100000">
                <a:srgbClr val="820449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sz="7015"/>
          </a:p>
        </p:txBody>
      </p:sp>
      <p:sp>
        <p:nvSpPr>
          <p:cNvPr id="22" name="Заголовок 21">
            <a:extLst>
              <a:ext uri="{FF2B5EF4-FFF2-40B4-BE49-F238E27FC236}">
                <a16:creationId xmlns:a16="http://schemas.microsoft.com/office/drawing/2014/main" id="{02326E7B-D6EF-084F-980F-BD3C71D7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/>
          </a:bodyPr>
          <a:lstStyle>
            <a:lvl1pPr>
              <a:defRPr kumimoji="1" lang="ru-RU" sz="7015" b="1" kern="1200" dirty="0" smtClean="0">
                <a:solidFill>
                  <a:srgbClr val="1A356B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sym typeface="Calibri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6" name="Номер слайда 25">
            <a:extLst>
              <a:ext uri="{FF2B5EF4-FFF2-40B4-BE49-F238E27FC236}">
                <a16:creationId xmlns:a16="http://schemas.microsoft.com/office/drawing/2014/main" id="{D7329CFA-B507-4D44-97F9-6D2075BB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627293" y="19260680"/>
            <a:ext cx="1517061" cy="1091994"/>
          </a:xfrm>
        </p:spPr>
        <p:txBody>
          <a:bodyPr/>
          <a:lstStyle>
            <a:lvl1pPr>
              <a:defRPr kumimoji="1" lang="ru-RU" sz="4092" b="0" kern="1200" smtClean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  <a:sym typeface="Calibri" panose="020F0502020204030204"/>
              </a:defRPr>
            </a:lvl1pPr>
          </a:lstStyle>
          <a:p>
            <a:fld id="{57EBBE1A-037E-476C-8D0F-9DD7F516AD1A}" type="slidenum">
              <a:rPr lang="ru-RU" smtClean="0"/>
              <a:pPr/>
              <a:t>‹#›</a:t>
            </a:fld>
            <a:endParaRPr lang="ru-RU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title"/>
          </p:nvPr>
        </p:nvSpPr>
        <p:spPr bwMode="auto">
          <a:xfrm>
            <a:off x="2449513" y="1092200"/>
            <a:ext cx="30740350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624" tIns="45624" rIns="45624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>
                <a:sym typeface="Calibri Light" pitchFamily="34" charset="0"/>
              </a:rPr>
              <a:t>Текст заголовка</a:t>
            </a:r>
          </a:p>
        </p:txBody>
      </p:sp>
      <p:sp>
        <p:nvSpPr>
          <p:cNvPr id="1027" name="Shape 3"/>
          <p:cNvSpPr>
            <a:spLocks noGrp="1"/>
          </p:cNvSpPr>
          <p:nvPr>
            <p:ph type="body" idx="1"/>
          </p:nvPr>
        </p:nvSpPr>
        <p:spPr bwMode="auto">
          <a:xfrm>
            <a:off x="2449513" y="5462588"/>
            <a:ext cx="30740350" cy="130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624" tIns="45624" rIns="45624" bIns="45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>
                <a:sym typeface="Calibri" pitchFamily="34" charset="0"/>
              </a:rPr>
              <a:t>Уровень текста 1</a:t>
            </a:r>
          </a:p>
          <a:p>
            <a:pPr lvl="1"/>
            <a:r>
              <a:rPr lang="ru-RU" altLang="ru-RU">
                <a:sym typeface="Calibri" pitchFamily="34" charset="0"/>
              </a:rPr>
              <a:t>Уровень текста 2</a:t>
            </a:r>
          </a:p>
          <a:p>
            <a:pPr lvl="2"/>
            <a:r>
              <a:rPr lang="ru-RU" altLang="ru-RU">
                <a:sym typeface="Calibri" pitchFamily="34" charset="0"/>
              </a:rPr>
              <a:t>Уровень текста 3</a:t>
            </a:r>
          </a:p>
          <a:p>
            <a:pPr lvl="3"/>
            <a:r>
              <a:rPr lang="ru-RU" altLang="ru-RU">
                <a:sym typeface="Calibri" pitchFamily="34" charset="0"/>
              </a:rPr>
              <a:t>Уровень текста 4</a:t>
            </a:r>
          </a:p>
          <a:p>
            <a:pPr lvl="4"/>
            <a:r>
              <a:rPr lang="ru-RU" altLang="ru-RU">
                <a:sym typeface="Calibri" pitchFamily="34" charset="0"/>
              </a:rPr>
              <a:t>Уровень текста 5</a:t>
            </a:r>
          </a:p>
        </p:txBody>
      </p:sp>
      <p:sp>
        <p:nvSpPr>
          <p:cNvPr id="1028" name="Shape 4"/>
          <p:cNvSpPr>
            <a:spLocks noGrp="1"/>
          </p:cNvSpPr>
          <p:nvPr>
            <p:ph type="sldNum" sz="quarter" idx="2"/>
          </p:nvPr>
        </p:nvSpPr>
        <p:spPr bwMode="auto">
          <a:xfrm>
            <a:off x="32564388" y="19242088"/>
            <a:ext cx="625475" cy="646112"/>
          </a:xfrm>
          <a:prstGeom prst="rect">
            <a:avLst/>
          </a:prstGeom>
          <a:noFill/>
          <a:ln>
            <a:noFill/>
          </a:ln>
        </p:spPr>
        <p:txBody>
          <a:bodyPr vert="horz" wrap="none" lIns="45624" tIns="45624" rIns="45624" bIns="45624" numCol="1" anchor="ctr" anchorCtr="0" compatLnSpc="1">
            <a:prstTxWarp prst="textNoShape">
              <a:avLst/>
            </a:prstTxWarp>
            <a:spAutoFit/>
          </a:bodyPr>
          <a:lstStyle>
            <a:lvl1pPr algn="r" defTabSz="611019" eaLnBrk="1">
              <a:defRPr sz="3500" smtClean="0">
                <a:solidFill>
                  <a:srgbClr val="888888"/>
                </a:solidFill>
                <a:latin typeface="Calibri" pitchFamily="34" charset="0"/>
                <a:cs typeface="Calibri" pitchFamily="34" charset="0"/>
                <a:sym typeface="Calibri" pitchFamily="34" charset="0"/>
              </a:defRPr>
            </a:lvl1pPr>
          </a:lstStyle>
          <a:p>
            <a:pPr>
              <a:defRPr/>
            </a:pPr>
            <a:fld id="{8CAA20E4-A546-409A-9DC3-7C79447DEC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2" r:id="rId1"/>
    <p:sldLayoutId id="2147484553" r:id="rId2"/>
    <p:sldLayoutId id="2147484554" r:id="rId3"/>
    <p:sldLayoutId id="2147484555" r:id="rId4"/>
    <p:sldLayoutId id="2147484556" r:id="rId5"/>
    <p:sldLayoutId id="2147484557" r:id="rId6"/>
    <p:sldLayoutId id="2147484559" r:id="rId7"/>
    <p:sldLayoutId id="2147484637" r:id="rId8"/>
    <p:sldLayoutId id="2147484638" r:id="rId9"/>
  </p:sldLayoutIdLst>
  <p:transition spd="med"/>
  <p:hf hdr="0" ftr="0" dt="0"/>
  <p:txStyles>
    <p:titleStyle>
      <a:lvl1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1pPr>
      <a:lvl2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2pPr>
      <a:lvl3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3pPr>
      <a:lvl4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4pPr>
      <a:lvl5pPr algn="l" defTabSz="2663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2700">
          <a:solidFill>
            <a:srgbClr val="000000"/>
          </a:solidFill>
          <a:latin typeface="Calibri Light"/>
          <a:ea typeface="Calibri Light"/>
          <a:cs typeface="Calibri Light"/>
          <a:sym typeface="Calibri Light" pitchFamily="34" charset="0"/>
        </a:defRPr>
      </a:lvl5pPr>
      <a:lvl6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266713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7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663575" indent="-663575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1pPr>
      <a:lvl2pPr marL="2101850" indent="-769938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2pPr>
      <a:lvl3pPr marL="3595688" indent="-92710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3pPr>
      <a:lvl4pPr marL="5037138" indent="-103505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4pPr>
      <a:lvl5pPr marL="6370638" indent="-1035050" algn="l" defTabSz="2663825" rtl="0" eaLnBrk="0" fontAlgn="base" hangingPunct="0">
        <a:lnSpc>
          <a:spcPct val="90000"/>
        </a:lnSpc>
        <a:spcBef>
          <a:spcPts val="2900"/>
        </a:spcBef>
        <a:spcAft>
          <a:spcPct val="0"/>
        </a:spcAft>
        <a:buSzPct val="100000"/>
        <a:buFont typeface="Arial" pitchFamily="34" charset="0"/>
        <a:buChar char="•"/>
        <a:defRPr sz="8000">
          <a:solidFill>
            <a:srgbClr val="000000"/>
          </a:solidFill>
          <a:latin typeface="+mj-lt"/>
          <a:ea typeface="+mj-ea"/>
          <a:cs typeface="+mj-cs"/>
          <a:sym typeface="Calibri" pitchFamily="34" charset="0"/>
        </a:defRPr>
      </a:lvl5pPr>
      <a:lvl6pPr marL="7706494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9040062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0373632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1707200" marR="0" indent="-1038646" algn="l" defTabSz="2667136" rtl="0" latinLnBrk="0">
        <a:lnSpc>
          <a:spcPct val="90000"/>
        </a:lnSpc>
        <a:spcBef>
          <a:spcPts val="2900"/>
        </a:spcBef>
        <a:spcAft>
          <a:spcPts val="0"/>
        </a:spcAft>
        <a:buClrTx/>
        <a:buSzPct val="100000"/>
        <a:buFont typeface="Arial"/>
        <a:buChar char="•"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611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frpmo.ru/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diadoc.ru/" TargetMode="Externa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4.png"/><Relationship Id="rId3" Type="http://schemas.openxmlformats.org/officeDocument/2006/relationships/image" Target="../media/image20.gif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3.png"/><Relationship Id="rId2" Type="http://schemas.openxmlformats.org/officeDocument/2006/relationships/image" Target="../media/image16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microsoft.com/office/2007/relationships/hdphoto" Target="../media/hdphoto2.wdp"/><Relationship Id="rId10" Type="http://schemas.openxmlformats.org/officeDocument/2006/relationships/image" Target="../media/image27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slugi.mosreg.ru/services/21859" TargetMode="External"/><Relationship Id="rId7" Type="http://schemas.openxmlformats.org/officeDocument/2006/relationships/image" Target="../media/image38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7.gif"/><Relationship Id="rId5" Type="http://schemas.openxmlformats.org/officeDocument/2006/relationships/hyperlink" Target="https://invest.mosreg.ru/business/support-measures/sme/financial/4889" TargetMode="External"/><Relationship Id="rId4" Type="http://schemas.openxmlformats.org/officeDocument/2006/relationships/hyperlink" Target="https://uslugi.mosreg.ru/services/207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02"/>
          <p:cNvSpPr txBox="1">
            <a:spLocks/>
          </p:cNvSpPr>
          <p:nvPr/>
        </p:nvSpPr>
        <p:spPr bwMode="auto">
          <a:xfrm>
            <a:off x="2312131" y="7841641"/>
            <a:ext cx="31759525" cy="348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7700">
                <a:solidFill>
                  <a:schemeClr val="bg1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1pPr>
            <a:lvl2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2pPr>
            <a:lvl3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3pPr>
            <a:lvl4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4pPr>
            <a:lvl5pPr algn="l" defTabSz="2663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27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 pitchFamily="34" charset="0"/>
              </a:defRPr>
            </a:lvl5pPr>
            <a:lvl6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6pPr>
            <a:lvl7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7pPr>
            <a:lvl8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8pPr>
            <a:lvl9pPr marL="0" marR="0" indent="0" algn="l" defTabSz="2667136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9pPr>
          </a:lstStyle>
          <a:p>
            <a:pPr eaLnBrk="1" hangingPunct="1"/>
            <a:r>
              <a:rPr lang="ru-RU" altLang="ru-RU" sz="9700" kern="0" dirty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rPr>
              <a:t>Региональные меры поддержки промышленности</a:t>
            </a:r>
          </a:p>
          <a:p>
            <a:pPr eaLnBrk="1" hangingPunct="1"/>
            <a:r>
              <a:rPr lang="ru-RU" altLang="ru-RU" sz="6000" kern="0" dirty="0">
                <a:solidFill>
                  <a:srgbClr val="FFFFFF"/>
                </a:solidFill>
                <a:latin typeface="Calibri Light" pitchFamily="34" charset="0"/>
                <a:cs typeface="Calibri Light" pitchFamily="34" charset="0"/>
              </a:rPr>
              <a:t>Управление промышленной политики</a:t>
            </a:r>
          </a:p>
        </p:txBody>
      </p:sp>
    </p:spTree>
    <p:extLst>
      <p:ext uri="{BB962C8B-B14F-4D97-AF65-F5344CB8AC3E}">
        <p14:creationId xmlns:p14="http://schemas.microsoft.com/office/powerpoint/2010/main" val="1774391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2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Возмещение затрат на создание объектов инженерной инфраструктуры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F8F835A8-448C-B741-BAAD-1130D30545FE}"/>
              </a:ext>
            </a:extLst>
          </p:cNvPr>
          <p:cNvSpPr/>
          <p:nvPr/>
        </p:nvSpPr>
        <p:spPr>
          <a:xfrm>
            <a:off x="359385" y="3694127"/>
            <a:ext cx="4897571" cy="191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Водоснабжение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0" name="Picture 3" descr="C:\Users\DembitskiyMN\Desktop\no-translate-detected_318-44259 копия.png">
            <a:extLst>
              <a:ext uri="{FF2B5EF4-FFF2-40B4-BE49-F238E27FC236}">
                <a16:creationId xmlns:a16="http://schemas.microsoft.com/office/drawing/2014/main" id="{FA8DC67A-7CDB-A749-812B-95EA1C401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723033" y="2440268"/>
            <a:ext cx="1806624" cy="1806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4" descr="C:\Users\DembitskiyMN\Desktop\lightbulb-312459_640.png">
            <a:extLst>
              <a:ext uri="{FF2B5EF4-FFF2-40B4-BE49-F238E27FC236}">
                <a16:creationId xmlns:a16="http://schemas.microsoft.com/office/drawing/2014/main" id="{A93498AE-594D-5841-A22E-994BA4C67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017105" y="6697305"/>
            <a:ext cx="1147727" cy="170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8F835A8-448C-B741-BAAD-1130D30545FE}"/>
              </a:ext>
            </a:extLst>
          </p:cNvPr>
          <p:cNvSpPr/>
          <p:nvPr/>
        </p:nvSpPr>
        <p:spPr>
          <a:xfrm>
            <a:off x="328941" y="7951162"/>
            <a:ext cx="4897571" cy="191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Электрификация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3" name="Picture 5" descr="C:\Users\DembitskiyMN\Desktop\1bbb91d2e3cf522eb322fc3a583e58bea010356c_original.png">
            <a:extLst>
              <a:ext uri="{FF2B5EF4-FFF2-40B4-BE49-F238E27FC236}">
                <a16:creationId xmlns:a16="http://schemas.microsoft.com/office/drawing/2014/main" id="{30FBABE3-85CA-C645-8D56-AE033B2DE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18899" y="10262730"/>
            <a:ext cx="2461067" cy="18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Прямоугольник 33"/>
          <p:cNvSpPr/>
          <p:nvPr/>
        </p:nvSpPr>
        <p:spPr>
          <a:xfrm>
            <a:off x="1230539" y="12087575"/>
            <a:ext cx="30943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Calibri" pitchFamily="34" charset="0"/>
                <a:sym typeface="Arial" charset="0"/>
              </a:rPr>
              <a:t>Газификация</a:t>
            </a:r>
            <a:endParaRPr lang="ru-RU" sz="40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35" name="Picture 6" descr="C:\Users\DembitskiyMN\Desktop\peskootelitel_dlya_chemy_1.png">
            <a:extLst>
              <a:ext uri="{FF2B5EF4-FFF2-40B4-BE49-F238E27FC236}">
                <a16:creationId xmlns:a16="http://schemas.microsoft.com/office/drawing/2014/main" id="{5C09FACB-2F8D-8249-8D7F-1DFD0FA9C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45266" y="14668599"/>
            <a:ext cx="2877061" cy="157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1676F59-E2D3-7041-8913-C9F05690847A}"/>
              </a:ext>
            </a:extLst>
          </p:cNvPr>
          <p:cNvSpPr/>
          <p:nvPr/>
        </p:nvSpPr>
        <p:spPr>
          <a:xfrm>
            <a:off x="328941" y="16411017"/>
            <a:ext cx="6109712" cy="1411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Локальные очистные сооружения</a:t>
            </a:r>
            <a:endParaRPr lang="en-US" altLang="ko-KR" sz="4000" b="1" dirty="0">
              <a:solidFill>
                <a:srgbClr val="002060"/>
              </a:solidFill>
              <a:latin typeface="Calibri" pitchFamily="34" charset="0"/>
              <a:cs typeface="Helvetica" pitchFamily="34" charset="0"/>
              <a:sym typeface="Arial" charset="0"/>
            </a:endParaRPr>
          </a:p>
        </p:txBody>
      </p:sp>
      <p:pic>
        <p:nvPicPr>
          <p:cNvPr id="37" name="Picture 5" descr="C:\Users\DembitskiyMN\Desktop\4815_trainIcon.png">
            <a:extLst>
              <a:ext uri="{FF2B5EF4-FFF2-40B4-BE49-F238E27FC236}">
                <a16:creationId xmlns:a16="http://schemas.microsoft.com/office/drawing/2014/main" id="{691475BE-048C-3A40-A8A6-58651F4B3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705864" y="15796791"/>
            <a:ext cx="1744820" cy="1571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C6FBDF6B-2550-744A-97D7-EA6FE875BCE5}"/>
              </a:ext>
            </a:extLst>
          </p:cNvPr>
          <p:cNvSpPr/>
          <p:nvPr/>
        </p:nvSpPr>
        <p:spPr>
          <a:xfrm>
            <a:off x="8144834" y="17398186"/>
            <a:ext cx="4866879" cy="1734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36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Железнодорожные пути необщего пользования</a:t>
            </a:r>
          </a:p>
        </p:txBody>
      </p:sp>
      <p:pic>
        <p:nvPicPr>
          <p:cNvPr id="39" name="Picture 6" descr="C:\Users\DembitskiyMN\Desktop\images.png">
            <a:extLst>
              <a:ext uri="{FF2B5EF4-FFF2-40B4-BE49-F238E27FC236}">
                <a16:creationId xmlns:a16="http://schemas.microsoft.com/office/drawing/2014/main" id="{ED89F093-4024-BD45-90E9-40B28CD05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767671" y="15917786"/>
            <a:ext cx="1335998" cy="133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6F462DA-E024-2441-9701-930530FB5D62}"/>
              </a:ext>
            </a:extLst>
          </p:cNvPr>
          <p:cNvSpPr/>
          <p:nvPr/>
        </p:nvSpPr>
        <p:spPr>
          <a:xfrm>
            <a:off x="14084903" y="17203494"/>
            <a:ext cx="4701534" cy="1757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Дорожная инфраструктура</a:t>
            </a:r>
          </a:p>
        </p:txBody>
      </p:sp>
      <p:pic>
        <p:nvPicPr>
          <p:cNvPr id="41" name="Picture 3" descr="C:\Users\VelikanovVV\Desktop\heating-radiator.png">
            <a:extLst>
              <a:ext uri="{FF2B5EF4-FFF2-40B4-BE49-F238E27FC236}">
                <a16:creationId xmlns:a16="http://schemas.microsoft.com/office/drawing/2014/main" id="{7B669451-7BF5-1D4F-90A3-296DDC47F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201133" y="15932668"/>
            <a:ext cx="2510268" cy="202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AABE6150-857E-D242-8C0E-B6F751EC2ED6}"/>
              </a:ext>
            </a:extLst>
          </p:cNvPr>
          <p:cNvSpPr/>
          <p:nvPr/>
        </p:nvSpPr>
        <p:spPr>
          <a:xfrm>
            <a:off x="20469650" y="17360655"/>
            <a:ext cx="3973233" cy="1636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r>
              <a:rPr lang="ru-RU" altLang="ko-KR" sz="4000" b="1" dirty="0">
                <a:solidFill>
                  <a:srgbClr val="002060"/>
                </a:solidFill>
                <a:latin typeface="Calibri" pitchFamily="34" charset="0"/>
                <a:cs typeface="Helvetica" pitchFamily="34" charset="0"/>
                <a:sym typeface="Arial" charset="0"/>
              </a:rPr>
              <a:t>Теплоснабжение</a:t>
            </a:r>
          </a:p>
        </p:txBody>
      </p:sp>
      <p:sp>
        <p:nvSpPr>
          <p:cNvPr id="22" name="椭圆 5"/>
          <p:cNvSpPr/>
          <p:nvPr/>
        </p:nvSpPr>
        <p:spPr>
          <a:xfrm>
            <a:off x="5226513" y="2317042"/>
            <a:ext cx="3960000" cy="396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椭圆 6"/>
          <p:cNvSpPr/>
          <p:nvPr/>
        </p:nvSpPr>
        <p:spPr>
          <a:xfrm>
            <a:off x="21177810" y="2345989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1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24" name="直接连接符 11"/>
          <p:cNvCxnSpPr/>
          <p:nvPr/>
        </p:nvCxnSpPr>
        <p:spPr>
          <a:xfrm>
            <a:off x="22210787" y="2856235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2"/>
          <p:cNvSpPr txBox="1"/>
          <p:nvPr/>
        </p:nvSpPr>
        <p:spPr>
          <a:xfrm>
            <a:off x="4310953" y="3406789"/>
            <a:ext cx="5862907" cy="18466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48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72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200</a:t>
            </a:r>
            <a:r>
              <a:rPr lang="ru-RU" altLang="zh-CN" sz="48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48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48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8" name="标题 11"/>
          <p:cNvSpPr txBox="1">
            <a:spLocks/>
          </p:cNvSpPr>
          <p:nvPr/>
        </p:nvSpPr>
        <p:spPr>
          <a:xfrm>
            <a:off x="23425651" y="2496041"/>
            <a:ext cx="11321684" cy="81857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Субсидия до </a:t>
            </a:r>
            <a:r>
              <a:rPr lang="ru-RU" sz="40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20%</a:t>
            </a:r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от стоимости всего проекта</a:t>
            </a:r>
            <a:endParaRPr lang="zh-CN" altLang="en-US" sz="4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3" name="椭圆 16"/>
          <p:cNvSpPr/>
          <p:nvPr/>
        </p:nvSpPr>
        <p:spPr>
          <a:xfrm>
            <a:off x="21177812" y="3761244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2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44" name="直接连接符 17"/>
          <p:cNvCxnSpPr/>
          <p:nvPr/>
        </p:nvCxnSpPr>
        <p:spPr>
          <a:xfrm>
            <a:off x="22210790" y="4271485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标题 11"/>
          <p:cNvSpPr txBox="1">
            <a:spLocks/>
          </p:cNvSpPr>
          <p:nvPr/>
        </p:nvSpPr>
        <p:spPr>
          <a:xfrm>
            <a:off x="23454231" y="3882719"/>
            <a:ext cx="11321684" cy="758500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Регистрация предприятия на территории </a:t>
            </a:r>
            <a:r>
              <a:rPr lang="ru-RU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</a:t>
            </a:r>
            <a:r>
              <a:rPr lang="ru-RU" altLang="zh-CN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</a:p>
          <a:p>
            <a:pPr algn="l"/>
            <a:endParaRPr lang="zh-CN" altLang="en-US" sz="12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6" name="椭圆 19"/>
          <p:cNvSpPr/>
          <p:nvPr/>
        </p:nvSpPr>
        <p:spPr>
          <a:xfrm>
            <a:off x="21177812" y="5194934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3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47" name="直接连接符 20"/>
          <p:cNvCxnSpPr/>
          <p:nvPr/>
        </p:nvCxnSpPr>
        <p:spPr>
          <a:xfrm>
            <a:off x="22267940" y="5705177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标题 11"/>
          <p:cNvSpPr txBox="1">
            <a:spLocks/>
          </p:cNvSpPr>
          <p:nvPr/>
        </p:nvSpPr>
        <p:spPr>
          <a:xfrm>
            <a:off x="23454231" y="5059234"/>
            <a:ext cx="11321684" cy="1402555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200"/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Ведение производственной деятельности в соответствии с </a:t>
            </a:r>
            <a:r>
              <a:rPr lang="ru-RU" sz="40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разделом С </a:t>
            </a:r>
            <a:r>
              <a:rPr lang="ru-RU" sz="4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(ОКВЭД 2)</a:t>
            </a:r>
          </a:p>
          <a:p>
            <a:pPr algn="l"/>
            <a:endParaRPr lang="zh-CN" altLang="en-US" sz="4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49" name="椭圆 22"/>
          <p:cNvSpPr/>
          <p:nvPr/>
        </p:nvSpPr>
        <p:spPr>
          <a:xfrm>
            <a:off x="21177812" y="6665653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4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0" name="直接连接符 23"/>
          <p:cNvCxnSpPr/>
          <p:nvPr/>
        </p:nvCxnSpPr>
        <p:spPr>
          <a:xfrm>
            <a:off x="22267940" y="7204472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标题 11"/>
          <p:cNvSpPr txBox="1">
            <a:spLocks/>
          </p:cNvSpPr>
          <p:nvPr/>
        </p:nvSpPr>
        <p:spPr>
          <a:xfrm>
            <a:off x="23454234" y="6674506"/>
            <a:ext cx="11321684" cy="111481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Наличие технологического присоединения от </a:t>
            </a:r>
            <a:r>
              <a:rPr lang="ru-RU" sz="3600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ресурсоснабжающей</a:t>
            </a:r>
            <a:r>
              <a:rPr lang="ru-RU" sz="3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организации</a:t>
            </a:r>
            <a:r>
              <a:rPr lang="ru-RU" altLang="zh-C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</a:p>
          <a:p>
            <a:pPr algn="l"/>
            <a:endParaRPr lang="zh-CN" altLang="en-US" sz="36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52" name="椭圆 25"/>
          <p:cNvSpPr/>
          <p:nvPr/>
        </p:nvSpPr>
        <p:spPr>
          <a:xfrm>
            <a:off x="21177812" y="8088922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5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3" name="直接连接符 26"/>
          <p:cNvCxnSpPr/>
          <p:nvPr/>
        </p:nvCxnSpPr>
        <p:spPr>
          <a:xfrm>
            <a:off x="22267940" y="8656313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标题 11"/>
          <p:cNvSpPr txBox="1">
            <a:spLocks/>
          </p:cNvSpPr>
          <p:nvPr/>
        </p:nvSpPr>
        <p:spPr>
          <a:xfrm>
            <a:off x="23454231" y="8061182"/>
            <a:ext cx="11321684" cy="111481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Наличие заключения ГАУ МО «</a:t>
            </a:r>
            <a:r>
              <a:rPr lang="ru-RU" sz="2800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Мособлгосэкспертиза</a:t>
            </a:r>
            <a:r>
              <a:rPr lang="ru-RU" sz="2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» о правильности определения сметной стоимости по компенсируемым затратам</a:t>
            </a:r>
            <a:endParaRPr lang="zh-CN" altLang="en-US" sz="2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5" name="椭圆 28"/>
          <p:cNvSpPr/>
          <p:nvPr/>
        </p:nvSpPr>
        <p:spPr>
          <a:xfrm>
            <a:off x="21216515" y="9521432"/>
            <a:ext cx="1080000" cy="108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500" b="1" i="1" dirty="0">
                <a:latin typeface="Segoe UI Light" panose="020B0502040204020203" pitchFamily="34" charset="0"/>
                <a:ea typeface="微软雅黑" pitchFamily="34" charset="-122"/>
                <a:cs typeface="Segoe UI Light" panose="020B0502040204020203" pitchFamily="34" charset="0"/>
              </a:rPr>
              <a:t>6</a:t>
            </a:r>
            <a:endParaRPr lang="zh-CN" altLang="en-US" sz="6500" b="1" i="1" dirty="0">
              <a:latin typeface="Segoe UI Light" panose="020B0502040204020203" pitchFamily="34" charset="0"/>
              <a:ea typeface="微软雅黑" pitchFamily="34" charset="-122"/>
              <a:cs typeface="Segoe UI Light" panose="020B0502040204020203" pitchFamily="34" charset="0"/>
            </a:endParaRPr>
          </a:p>
        </p:txBody>
      </p:sp>
      <p:cxnSp>
        <p:nvCxnSpPr>
          <p:cNvPr id="56" name="直接连接符 29"/>
          <p:cNvCxnSpPr/>
          <p:nvPr/>
        </p:nvCxnSpPr>
        <p:spPr>
          <a:xfrm>
            <a:off x="22296515" y="10100138"/>
            <a:ext cx="1080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标题 11"/>
          <p:cNvSpPr txBox="1">
            <a:spLocks/>
          </p:cNvSpPr>
          <p:nvPr/>
        </p:nvSpPr>
        <p:spPr>
          <a:xfrm>
            <a:off x="23482809" y="9725655"/>
            <a:ext cx="11321684" cy="748966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Модернизация оборудования от 1 млрд</a:t>
            </a:r>
            <a:endParaRPr lang="zh-CN" altLang="en-US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0" name="椭圆 5"/>
          <p:cNvSpPr/>
          <p:nvPr/>
        </p:nvSpPr>
        <p:spPr>
          <a:xfrm>
            <a:off x="5586513" y="7031740"/>
            <a:ext cx="3240000" cy="324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61" name="TextBox 22"/>
          <p:cNvSpPr txBox="1"/>
          <p:nvPr/>
        </p:nvSpPr>
        <p:spPr>
          <a:xfrm>
            <a:off x="4275059" y="7750437"/>
            <a:ext cx="5862907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4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66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100</a:t>
            </a:r>
            <a:r>
              <a:rPr lang="ru-RU" altLang="zh-CN" sz="4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4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40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2" name="椭圆 5"/>
          <p:cNvSpPr/>
          <p:nvPr/>
        </p:nvSpPr>
        <p:spPr>
          <a:xfrm>
            <a:off x="6003406" y="11208575"/>
            <a:ext cx="2520000" cy="252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63" name="TextBox 22"/>
          <p:cNvSpPr txBox="1"/>
          <p:nvPr/>
        </p:nvSpPr>
        <p:spPr>
          <a:xfrm>
            <a:off x="4324912" y="11631997"/>
            <a:ext cx="5862907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zh-CN" sz="36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altLang="zh-CN" sz="6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80</a:t>
            </a:r>
            <a:r>
              <a:rPr lang="ru-RU" altLang="zh-CN" sz="36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altLang="zh-CN" sz="36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  <a:endParaRPr lang="en-US" altLang="zh-CN" sz="36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4" name="标题 11"/>
          <p:cNvSpPr txBox="1">
            <a:spLocks/>
          </p:cNvSpPr>
          <p:nvPr/>
        </p:nvSpPr>
        <p:spPr>
          <a:xfrm>
            <a:off x="9883787" y="10980126"/>
            <a:ext cx="8277157" cy="2850173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</a:t>
            </a:r>
          </a:p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</a:t>
            </a:r>
            <a:r>
              <a:rPr lang="ru-RU" altLang="zh-CN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100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млн руб. </a:t>
            </a:r>
          </a:p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 </a:t>
            </a:r>
            <a:r>
              <a:rPr lang="ru-RU" altLang="zh-CN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млрд. руб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.</a:t>
            </a:r>
            <a:endParaRPr lang="zh-CN" altLang="en-US" sz="6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5" name="标题 11"/>
          <p:cNvSpPr txBox="1">
            <a:spLocks/>
          </p:cNvSpPr>
          <p:nvPr/>
        </p:nvSpPr>
        <p:spPr>
          <a:xfrm>
            <a:off x="9900888" y="7204739"/>
            <a:ext cx="8277157" cy="2926982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</a:t>
            </a:r>
          </a:p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</a:t>
            </a:r>
            <a:r>
              <a:rPr lang="ru-RU" altLang="zh-CN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1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 руб. </a:t>
            </a:r>
          </a:p>
          <a:p>
            <a:pPr algn="l"/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 </a:t>
            </a:r>
            <a:r>
              <a:rPr lang="ru-RU" altLang="zh-CN" sz="60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0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млрд. руб</a:t>
            </a:r>
            <a:r>
              <a:rPr lang="ru-RU" altLang="zh-CN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.</a:t>
            </a:r>
            <a:endParaRPr lang="zh-CN" altLang="en-US" sz="60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6" name="标题 11"/>
          <p:cNvSpPr txBox="1">
            <a:spLocks/>
          </p:cNvSpPr>
          <p:nvPr/>
        </p:nvSpPr>
        <p:spPr>
          <a:xfrm>
            <a:off x="9881838" y="3335159"/>
            <a:ext cx="8277157" cy="2225399"/>
          </a:xfrm>
          <a:prstGeom prst="rect">
            <a:avLst/>
          </a:prstGeom>
          <a:ln>
            <a:solidFill>
              <a:srgbClr val="00B050"/>
            </a:solidFill>
            <a:prstDash val="sysDash"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altLang="zh-CN" sz="6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 инвестировании от </a:t>
            </a:r>
            <a:r>
              <a:rPr lang="ru-RU" altLang="zh-CN" sz="66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</a:t>
            </a:r>
            <a:r>
              <a:rPr lang="ru-RU" altLang="zh-CN" sz="66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altLang="zh-CN" sz="66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млрд руб. </a:t>
            </a:r>
            <a:endParaRPr lang="zh-CN" altLang="en-US" sz="6600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ea typeface="微软雅黑" panose="020B0503020204020204" pitchFamily="34" charset="-122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16515" y="11448932"/>
            <a:ext cx="135308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*Размер субсидии для отдаленных городских округов: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100 млн руб. (при инвестировании от 50 млн руб.)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140 млн руб. (при инвестировании от 700 млн руб.)</a:t>
            </a:r>
          </a:p>
          <a:p>
            <a:r>
              <a:rPr lang="ru-RU" sz="4000" i="1" dirty="0">
                <a:solidFill>
                  <a:srgbClr val="002060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•  до 250 млн руб. (при инвестировании от 5 млрд руб.)</a:t>
            </a:r>
          </a:p>
        </p:txBody>
      </p:sp>
    </p:spTree>
    <p:extLst>
      <p:ext uri="{BB962C8B-B14F-4D97-AF65-F5344CB8AC3E}">
        <p14:creationId xmlns:p14="http://schemas.microsoft.com/office/powerpoint/2010/main" val="411083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Национальный проект «Производительность труда»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3</a:t>
            </a:fld>
            <a:endParaRPr lang="ru-RU" dirty="0">
              <a:sym typeface="Calibri" pitchFamily="34" charset="0"/>
            </a:endParaRPr>
          </a:p>
        </p:txBody>
      </p:sp>
      <p:grpSp>
        <p:nvGrpSpPr>
          <p:cNvPr id="108" name="Group 3">
            <a:extLst>
              <a:ext uri="{FF2B5EF4-FFF2-40B4-BE49-F238E27FC236}">
                <a16:creationId xmlns:a16="http://schemas.microsoft.com/office/drawing/2014/main" id="{A433F7FC-69B4-4DF4-A180-B2E64A20B486}"/>
              </a:ext>
            </a:extLst>
          </p:cNvPr>
          <p:cNvGrpSpPr>
            <a:grpSpLocks noChangeAspect="1"/>
          </p:cNvGrpSpPr>
          <p:nvPr/>
        </p:nvGrpSpPr>
        <p:grpSpPr>
          <a:xfrm>
            <a:off x="20917274" y="2705100"/>
            <a:ext cx="13449137" cy="14023495"/>
            <a:chOff x="4027488" y="2256334"/>
            <a:chExt cx="4089400" cy="4092575"/>
          </a:xfrm>
        </p:grpSpPr>
        <p:sp>
          <p:nvSpPr>
            <p:cNvPr id="109" name="Freeform 10">
              <a:extLst>
                <a:ext uri="{FF2B5EF4-FFF2-40B4-BE49-F238E27FC236}">
                  <a16:creationId xmlns:a16="http://schemas.microsoft.com/office/drawing/2014/main" id="{458C40C6-1D9F-4C6D-B459-C862A6B74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488" y="2472234"/>
              <a:ext cx="1701800" cy="3603625"/>
            </a:xfrm>
            <a:custGeom>
              <a:avLst/>
              <a:gdLst>
                <a:gd name="T0" fmla="*/ 722 w 1195"/>
                <a:gd name="T1" fmla="*/ 2532 h 2532"/>
                <a:gd name="T2" fmla="*/ 718 w 1195"/>
                <a:gd name="T3" fmla="*/ 2530 h 2532"/>
                <a:gd name="T4" fmla="*/ 0 w 1195"/>
                <a:gd name="T5" fmla="*/ 1286 h 2532"/>
                <a:gd name="T6" fmla="*/ 718 w 1195"/>
                <a:gd name="T7" fmla="*/ 43 h 2532"/>
                <a:gd name="T8" fmla="*/ 719 w 1195"/>
                <a:gd name="T9" fmla="*/ 42 h 2532"/>
                <a:gd name="T10" fmla="*/ 719 w 1195"/>
                <a:gd name="T11" fmla="*/ 42 h 2532"/>
                <a:gd name="T12" fmla="*/ 718 w 1195"/>
                <a:gd name="T13" fmla="*/ 43 h 2532"/>
                <a:gd name="T14" fmla="*/ 718 w 1195"/>
                <a:gd name="T15" fmla="*/ 43 h 2532"/>
                <a:gd name="T16" fmla="*/ 718 w 1195"/>
                <a:gd name="T17" fmla="*/ 43 h 2532"/>
                <a:gd name="T18" fmla="*/ 719 w 1195"/>
                <a:gd name="T19" fmla="*/ 42 h 2532"/>
                <a:gd name="T20" fmla="*/ 720 w 1195"/>
                <a:gd name="T21" fmla="*/ 42 h 2532"/>
                <a:gd name="T22" fmla="*/ 877 w 1195"/>
                <a:gd name="T23" fmla="*/ 0 h 2532"/>
                <a:gd name="T24" fmla="*/ 877 w 1195"/>
                <a:gd name="T25" fmla="*/ 0 h 2532"/>
                <a:gd name="T26" fmla="*/ 877 w 1195"/>
                <a:gd name="T27" fmla="*/ 0 h 2532"/>
                <a:gd name="T28" fmla="*/ 1151 w 1195"/>
                <a:gd name="T29" fmla="*/ 157 h 2532"/>
                <a:gd name="T30" fmla="*/ 1151 w 1195"/>
                <a:gd name="T31" fmla="*/ 158 h 2532"/>
                <a:gd name="T32" fmla="*/ 1152 w 1195"/>
                <a:gd name="T33" fmla="*/ 158 h 2532"/>
                <a:gd name="T34" fmla="*/ 1152 w 1195"/>
                <a:gd name="T35" fmla="*/ 159 h 2532"/>
                <a:gd name="T36" fmla="*/ 1152 w 1195"/>
                <a:gd name="T37" fmla="*/ 159 h 2532"/>
                <a:gd name="T38" fmla="*/ 1195 w 1195"/>
                <a:gd name="T39" fmla="*/ 317 h 2532"/>
                <a:gd name="T40" fmla="*/ 1036 w 1195"/>
                <a:gd name="T41" fmla="*/ 593 h 2532"/>
                <a:gd name="T42" fmla="*/ 636 w 1195"/>
                <a:gd name="T43" fmla="*/ 1286 h 2532"/>
                <a:gd name="T44" fmla="*/ 636 w 1195"/>
                <a:gd name="T45" fmla="*/ 1286 h 2532"/>
                <a:gd name="T46" fmla="*/ 636 w 1195"/>
                <a:gd name="T47" fmla="*/ 1286 h 2532"/>
                <a:gd name="T48" fmla="*/ 1033 w 1195"/>
                <a:gd name="T49" fmla="*/ 1978 h 2532"/>
                <a:gd name="T50" fmla="*/ 877 w 1195"/>
                <a:gd name="T51" fmla="*/ 1937 h 2532"/>
                <a:gd name="T52" fmla="*/ 602 w 1195"/>
                <a:gd name="T53" fmla="*/ 2096 h 2532"/>
                <a:gd name="T54" fmla="*/ 559 w 1195"/>
                <a:gd name="T55" fmla="*/ 2254 h 2532"/>
                <a:gd name="T56" fmla="*/ 718 w 1195"/>
                <a:gd name="T57" fmla="*/ 2530 h 2532"/>
                <a:gd name="T58" fmla="*/ 722 w 1195"/>
                <a:gd name="T59" fmla="*/ 2532 h 2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195" h="2532">
                  <a:moveTo>
                    <a:pt x="722" y="2532"/>
                  </a:moveTo>
                  <a:cubicBezTo>
                    <a:pt x="721" y="2531"/>
                    <a:pt x="719" y="2530"/>
                    <a:pt x="718" y="2530"/>
                  </a:cubicBezTo>
                  <a:cubicBezTo>
                    <a:pt x="269" y="2270"/>
                    <a:pt x="0" y="1805"/>
                    <a:pt x="0" y="1286"/>
                  </a:cubicBezTo>
                  <a:cubicBezTo>
                    <a:pt x="0" y="767"/>
                    <a:pt x="269" y="302"/>
                    <a:pt x="718" y="43"/>
                  </a:cubicBezTo>
                  <a:cubicBezTo>
                    <a:pt x="718" y="43"/>
                    <a:pt x="718" y="43"/>
                    <a:pt x="719" y="42"/>
                  </a:cubicBezTo>
                  <a:lnTo>
                    <a:pt x="719" y="42"/>
                  </a:lnTo>
                  <a:cubicBezTo>
                    <a:pt x="718" y="43"/>
                    <a:pt x="718" y="43"/>
                    <a:pt x="718" y="43"/>
                  </a:cubicBezTo>
                  <a:lnTo>
                    <a:pt x="718" y="43"/>
                  </a:lnTo>
                  <a:lnTo>
                    <a:pt x="718" y="43"/>
                  </a:lnTo>
                  <a:cubicBezTo>
                    <a:pt x="718" y="43"/>
                    <a:pt x="718" y="43"/>
                    <a:pt x="719" y="42"/>
                  </a:cubicBezTo>
                  <a:cubicBezTo>
                    <a:pt x="719" y="42"/>
                    <a:pt x="720" y="42"/>
                    <a:pt x="720" y="42"/>
                  </a:cubicBezTo>
                  <a:cubicBezTo>
                    <a:pt x="770" y="13"/>
                    <a:pt x="824" y="0"/>
                    <a:pt x="877" y="0"/>
                  </a:cubicBezTo>
                  <a:lnTo>
                    <a:pt x="877" y="0"/>
                  </a:lnTo>
                  <a:lnTo>
                    <a:pt x="877" y="0"/>
                  </a:lnTo>
                  <a:cubicBezTo>
                    <a:pt x="986" y="0"/>
                    <a:pt x="1092" y="56"/>
                    <a:pt x="1151" y="157"/>
                  </a:cubicBezTo>
                  <a:cubicBezTo>
                    <a:pt x="1151" y="157"/>
                    <a:pt x="1151" y="158"/>
                    <a:pt x="1151" y="158"/>
                  </a:cubicBezTo>
                  <a:cubicBezTo>
                    <a:pt x="1152" y="158"/>
                    <a:pt x="1152" y="158"/>
                    <a:pt x="1152" y="158"/>
                  </a:cubicBezTo>
                  <a:cubicBezTo>
                    <a:pt x="1152" y="158"/>
                    <a:pt x="1152" y="159"/>
                    <a:pt x="1152" y="159"/>
                  </a:cubicBezTo>
                  <a:lnTo>
                    <a:pt x="1152" y="159"/>
                  </a:lnTo>
                  <a:cubicBezTo>
                    <a:pt x="1181" y="209"/>
                    <a:pt x="1195" y="263"/>
                    <a:pt x="1195" y="317"/>
                  </a:cubicBezTo>
                  <a:cubicBezTo>
                    <a:pt x="1195" y="427"/>
                    <a:pt x="1138" y="534"/>
                    <a:pt x="1036" y="593"/>
                  </a:cubicBezTo>
                  <a:cubicBezTo>
                    <a:pt x="785" y="738"/>
                    <a:pt x="636" y="997"/>
                    <a:pt x="636" y="1286"/>
                  </a:cubicBezTo>
                  <a:lnTo>
                    <a:pt x="636" y="1286"/>
                  </a:lnTo>
                  <a:lnTo>
                    <a:pt x="636" y="1286"/>
                  </a:lnTo>
                  <a:cubicBezTo>
                    <a:pt x="636" y="1574"/>
                    <a:pt x="784" y="1833"/>
                    <a:pt x="1033" y="1978"/>
                  </a:cubicBezTo>
                  <a:cubicBezTo>
                    <a:pt x="984" y="1950"/>
                    <a:pt x="930" y="1937"/>
                    <a:pt x="877" y="1937"/>
                  </a:cubicBezTo>
                  <a:cubicBezTo>
                    <a:pt x="767" y="1937"/>
                    <a:pt x="661" y="1994"/>
                    <a:pt x="602" y="2096"/>
                  </a:cubicBezTo>
                  <a:cubicBezTo>
                    <a:pt x="573" y="2146"/>
                    <a:pt x="559" y="2200"/>
                    <a:pt x="559" y="2254"/>
                  </a:cubicBezTo>
                  <a:cubicBezTo>
                    <a:pt x="559" y="2364"/>
                    <a:pt x="616" y="2471"/>
                    <a:pt x="718" y="2530"/>
                  </a:cubicBezTo>
                  <a:cubicBezTo>
                    <a:pt x="719" y="2530"/>
                    <a:pt x="721" y="2531"/>
                    <a:pt x="722" y="2532"/>
                  </a:cubicBezTo>
                </a:path>
              </a:pathLst>
            </a:custGeom>
            <a:solidFill>
              <a:srgbClr val="8416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2">
              <a:extLst>
                <a:ext uri="{FF2B5EF4-FFF2-40B4-BE49-F238E27FC236}">
                  <a16:creationId xmlns:a16="http://schemas.microsoft.com/office/drawing/2014/main" id="{1F8F9E09-73B2-4311-8A0E-847C5429F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4413" y="4293096"/>
              <a:ext cx="3292475" cy="2055813"/>
            </a:xfrm>
            <a:custGeom>
              <a:avLst/>
              <a:gdLst>
                <a:gd name="T0" fmla="*/ 877 w 2313"/>
                <a:gd name="T1" fmla="*/ 1445 h 1445"/>
                <a:gd name="T2" fmla="*/ 159 w 2313"/>
                <a:gd name="T3" fmla="*/ 1251 h 1445"/>
                <a:gd name="T4" fmla="*/ 0 w 2313"/>
                <a:gd name="T5" fmla="*/ 975 h 1445"/>
                <a:gd name="T6" fmla="*/ 43 w 2313"/>
                <a:gd name="T7" fmla="*/ 817 h 1445"/>
                <a:gd name="T8" fmla="*/ 318 w 2313"/>
                <a:gd name="T9" fmla="*/ 658 h 1445"/>
                <a:gd name="T10" fmla="*/ 477 w 2313"/>
                <a:gd name="T11" fmla="*/ 700 h 1445"/>
                <a:gd name="T12" fmla="*/ 877 w 2313"/>
                <a:gd name="T13" fmla="*/ 809 h 1445"/>
                <a:gd name="T14" fmla="*/ 1277 w 2313"/>
                <a:gd name="T15" fmla="*/ 700 h 1445"/>
                <a:gd name="T16" fmla="*/ 1678 w 2313"/>
                <a:gd name="T17" fmla="*/ 7 h 1445"/>
                <a:gd name="T18" fmla="*/ 1678 w 2313"/>
                <a:gd name="T19" fmla="*/ 0 h 1445"/>
                <a:gd name="T20" fmla="*/ 1678 w 2313"/>
                <a:gd name="T21" fmla="*/ 7 h 1445"/>
                <a:gd name="T22" fmla="*/ 1995 w 2313"/>
                <a:gd name="T23" fmla="*/ 325 h 1445"/>
                <a:gd name="T24" fmla="*/ 2313 w 2313"/>
                <a:gd name="T25" fmla="*/ 16 h 1445"/>
                <a:gd name="T26" fmla="*/ 1595 w 2313"/>
                <a:gd name="T27" fmla="*/ 1251 h 1445"/>
                <a:gd name="T28" fmla="*/ 877 w 2313"/>
                <a:gd name="T29" fmla="*/ 1445 h 1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13" h="1445">
                  <a:moveTo>
                    <a:pt x="877" y="1445"/>
                  </a:moveTo>
                  <a:cubicBezTo>
                    <a:pt x="630" y="1445"/>
                    <a:pt x="384" y="1380"/>
                    <a:pt x="159" y="1251"/>
                  </a:cubicBezTo>
                  <a:cubicBezTo>
                    <a:pt x="57" y="1192"/>
                    <a:pt x="0" y="1085"/>
                    <a:pt x="0" y="975"/>
                  </a:cubicBezTo>
                  <a:cubicBezTo>
                    <a:pt x="0" y="921"/>
                    <a:pt x="14" y="867"/>
                    <a:pt x="43" y="817"/>
                  </a:cubicBezTo>
                  <a:cubicBezTo>
                    <a:pt x="102" y="715"/>
                    <a:pt x="208" y="658"/>
                    <a:pt x="318" y="658"/>
                  </a:cubicBezTo>
                  <a:cubicBezTo>
                    <a:pt x="372" y="658"/>
                    <a:pt x="427" y="672"/>
                    <a:pt x="477" y="700"/>
                  </a:cubicBezTo>
                  <a:cubicBezTo>
                    <a:pt x="602" y="773"/>
                    <a:pt x="740" y="809"/>
                    <a:pt x="877" y="809"/>
                  </a:cubicBezTo>
                  <a:cubicBezTo>
                    <a:pt x="1015" y="809"/>
                    <a:pt x="1152" y="773"/>
                    <a:pt x="1277" y="700"/>
                  </a:cubicBezTo>
                  <a:cubicBezTo>
                    <a:pt x="1528" y="556"/>
                    <a:pt x="1678" y="297"/>
                    <a:pt x="1678" y="7"/>
                  </a:cubicBezTo>
                  <a:cubicBezTo>
                    <a:pt x="1678" y="5"/>
                    <a:pt x="1678" y="3"/>
                    <a:pt x="1678" y="0"/>
                  </a:cubicBezTo>
                  <a:cubicBezTo>
                    <a:pt x="1678" y="3"/>
                    <a:pt x="1678" y="5"/>
                    <a:pt x="1678" y="7"/>
                  </a:cubicBezTo>
                  <a:cubicBezTo>
                    <a:pt x="1678" y="183"/>
                    <a:pt x="1820" y="325"/>
                    <a:pt x="1995" y="325"/>
                  </a:cubicBezTo>
                  <a:cubicBezTo>
                    <a:pt x="2168" y="325"/>
                    <a:pt x="2308" y="187"/>
                    <a:pt x="2313" y="16"/>
                  </a:cubicBezTo>
                  <a:cubicBezTo>
                    <a:pt x="2310" y="532"/>
                    <a:pt x="2042" y="993"/>
                    <a:pt x="1595" y="1251"/>
                  </a:cubicBezTo>
                  <a:cubicBezTo>
                    <a:pt x="1370" y="1380"/>
                    <a:pt x="1124" y="1445"/>
                    <a:pt x="877" y="1445"/>
                  </a:cubicBezTo>
                </a:path>
              </a:pathLst>
            </a:custGeom>
            <a:solidFill>
              <a:srgbClr val="08C4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4">
              <a:extLst>
                <a:ext uri="{FF2B5EF4-FFF2-40B4-BE49-F238E27FC236}">
                  <a16:creationId xmlns:a16="http://schemas.microsoft.com/office/drawing/2014/main" id="{EAD2BAEE-A7BA-482A-881D-4FAEB654F6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49838" y="2256334"/>
              <a:ext cx="3067050" cy="2498725"/>
            </a:xfrm>
            <a:custGeom>
              <a:avLst/>
              <a:gdLst>
                <a:gd name="T0" fmla="*/ 1836 w 2154"/>
                <a:gd name="T1" fmla="*/ 1756 h 1756"/>
                <a:gd name="T2" fmla="*/ 1519 w 2154"/>
                <a:gd name="T3" fmla="*/ 1438 h 1756"/>
                <a:gd name="T4" fmla="*/ 1118 w 2154"/>
                <a:gd name="T5" fmla="*/ 745 h 1756"/>
                <a:gd name="T6" fmla="*/ 718 w 2154"/>
                <a:gd name="T7" fmla="*/ 636 h 1756"/>
                <a:gd name="T8" fmla="*/ 318 w 2154"/>
                <a:gd name="T9" fmla="*/ 745 h 1756"/>
                <a:gd name="T10" fmla="*/ 477 w 2154"/>
                <a:gd name="T11" fmla="*/ 469 h 1756"/>
                <a:gd name="T12" fmla="*/ 477 w 2154"/>
                <a:gd name="T13" fmla="*/ 469 h 1756"/>
                <a:gd name="T14" fmla="*/ 434 w 2154"/>
                <a:gd name="T15" fmla="*/ 311 h 1756"/>
                <a:gd name="T16" fmla="*/ 434 w 2154"/>
                <a:gd name="T17" fmla="*/ 311 h 1756"/>
                <a:gd name="T18" fmla="*/ 434 w 2154"/>
                <a:gd name="T19" fmla="*/ 310 h 1756"/>
                <a:gd name="T20" fmla="*/ 433 w 2154"/>
                <a:gd name="T21" fmla="*/ 310 h 1756"/>
                <a:gd name="T22" fmla="*/ 433 w 2154"/>
                <a:gd name="T23" fmla="*/ 309 h 1756"/>
                <a:gd name="T24" fmla="*/ 159 w 2154"/>
                <a:gd name="T25" fmla="*/ 152 h 1756"/>
                <a:gd name="T26" fmla="*/ 159 w 2154"/>
                <a:gd name="T27" fmla="*/ 152 h 1756"/>
                <a:gd name="T28" fmla="*/ 159 w 2154"/>
                <a:gd name="T29" fmla="*/ 152 h 1756"/>
                <a:gd name="T30" fmla="*/ 159 w 2154"/>
                <a:gd name="T31" fmla="*/ 152 h 1756"/>
                <a:gd name="T32" fmla="*/ 1 w 2154"/>
                <a:gd name="T33" fmla="*/ 194 h 1756"/>
                <a:gd name="T34" fmla="*/ 718 w 2154"/>
                <a:gd name="T35" fmla="*/ 0 h 1756"/>
                <a:gd name="T36" fmla="*/ 1436 w 2154"/>
                <a:gd name="T37" fmla="*/ 195 h 1756"/>
                <a:gd name="T38" fmla="*/ 2154 w 2154"/>
                <a:gd name="T39" fmla="*/ 1438 h 1756"/>
                <a:gd name="T40" fmla="*/ 1836 w 2154"/>
                <a:gd name="T41" fmla="*/ 1756 h 1756"/>
                <a:gd name="T42" fmla="*/ 0 w 2154"/>
                <a:gd name="T43" fmla="*/ 195 h 1756"/>
                <a:gd name="T44" fmla="*/ 1 w 2154"/>
                <a:gd name="T45" fmla="*/ 194 h 1756"/>
                <a:gd name="T46" fmla="*/ 0 w 2154"/>
                <a:gd name="T47" fmla="*/ 195 h 1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54" h="1756">
                  <a:moveTo>
                    <a:pt x="1836" y="1756"/>
                  </a:moveTo>
                  <a:cubicBezTo>
                    <a:pt x="1661" y="1756"/>
                    <a:pt x="1519" y="1614"/>
                    <a:pt x="1519" y="1438"/>
                  </a:cubicBezTo>
                  <a:cubicBezTo>
                    <a:pt x="1519" y="1149"/>
                    <a:pt x="1369" y="890"/>
                    <a:pt x="1118" y="745"/>
                  </a:cubicBezTo>
                  <a:cubicBezTo>
                    <a:pt x="993" y="672"/>
                    <a:pt x="855" y="636"/>
                    <a:pt x="718" y="636"/>
                  </a:cubicBezTo>
                  <a:cubicBezTo>
                    <a:pt x="581" y="636"/>
                    <a:pt x="443" y="672"/>
                    <a:pt x="318" y="745"/>
                  </a:cubicBezTo>
                  <a:cubicBezTo>
                    <a:pt x="420" y="686"/>
                    <a:pt x="477" y="579"/>
                    <a:pt x="477" y="469"/>
                  </a:cubicBezTo>
                  <a:lnTo>
                    <a:pt x="477" y="469"/>
                  </a:lnTo>
                  <a:cubicBezTo>
                    <a:pt x="477" y="415"/>
                    <a:pt x="463" y="361"/>
                    <a:pt x="434" y="311"/>
                  </a:cubicBezTo>
                  <a:lnTo>
                    <a:pt x="434" y="311"/>
                  </a:lnTo>
                  <a:cubicBezTo>
                    <a:pt x="434" y="311"/>
                    <a:pt x="434" y="310"/>
                    <a:pt x="434" y="310"/>
                  </a:cubicBezTo>
                  <a:cubicBezTo>
                    <a:pt x="434" y="310"/>
                    <a:pt x="434" y="310"/>
                    <a:pt x="433" y="310"/>
                  </a:cubicBezTo>
                  <a:cubicBezTo>
                    <a:pt x="433" y="310"/>
                    <a:pt x="433" y="309"/>
                    <a:pt x="433" y="309"/>
                  </a:cubicBezTo>
                  <a:cubicBezTo>
                    <a:pt x="374" y="208"/>
                    <a:pt x="268" y="152"/>
                    <a:pt x="159" y="152"/>
                  </a:cubicBezTo>
                  <a:lnTo>
                    <a:pt x="159" y="152"/>
                  </a:lnTo>
                  <a:lnTo>
                    <a:pt x="159" y="152"/>
                  </a:lnTo>
                  <a:lnTo>
                    <a:pt x="159" y="152"/>
                  </a:lnTo>
                  <a:cubicBezTo>
                    <a:pt x="105" y="152"/>
                    <a:pt x="51" y="166"/>
                    <a:pt x="1" y="194"/>
                  </a:cubicBezTo>
                  <a:cubicBezTo>
                    <a:pt x="225" y="65"/>
                    <a:pt x="472" y="0"/>
                    <a:pt x="718" y="0"/>
                  </a:cubicBezTo>
                  <a:cubicBezTo>
                    <a:pt x="965" y="0"/>
                    <a:pt x="1211" y="65"/>
                    <a:pt x="1436" y="195"/>
                  </a:cubicBezTo>
                  <a:cubicBezTo>
                    <a:pt x="1886" y="454"/>
                    <a:pt x="2154" y="919"/>
                    <a:pt x="2154" y="1438"/>
                  </a:cubicBezTo>
                  <a:cubicBezTo>
                    <a:pt x="2154" y="1614"/>
                    <a:pt x="2012" y="1756"/>
                    <a:pt x="1836" y="1756"/>
                  </a:cubicBezTo>
                  <a:moveTo>
                    <a:pt x="0" y="195"/>
                  </a:moveTo>
                  <a:cubicBezTo>
                    <a:pt x="0" y="195"/>
                    <a:pt x="0" y="195"/>
                    <a:pt x="1" y="194"/>
                  </a:cubicBezTo>
                  <a:cubicBezTo>
                    <a:pt x="0" y="195"/>
                    <a:pt x="0" y="195"/>
                    <a:pt x="0" y="195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9">
            <a:extLst>
              <a:ext uri="{FF2B5EF4-FFF2-40B4-BE49-F238E27FC236}">
                <a16:creationId xmlns:a16="http://schemas.microsoft.com/office/drawing/2014/main" id="{2BEF3633-11EF-40CC-98F0-D485FF8E930A}"/>
              </a:ext>
            </a:extLst>
          </p:cNvPr>
          <p:cNvGrpSpPr/>
          <p:nvPr/>
        </p:nvGrpSpPr>
        <p:grpSpPr>
          <a:xfrm>
            <a:off x="1226930" y="4559416"/>
            <a:ext cx="17875487" cy="4292865"/>
            <a:chOff x="310133" y="1947676"/>
            <a:chExt cx="2895519" cy="1358780"/>
          </a:xfrm>
        </p:grpSpPr>
        <p:sp>
          <p:nvSpPr>
            <p:cNvPr id="115" name="Rectangle 10">
              <a:extLst>
                <a:ext uri="{FF2B5EF4-FFF2-40B4-BE49-F238E27FC236}">
                  <a16:creationId xmlns:a16="http://schemas.microsoft.com/office/drawing/2014/main" id="{8FA00A53-7BAA-41AF-B69D-0C0F1BC82E3D}"/>
                </a:ext>
              </a:extLst>
            </p:cNvPr>
            <p:cNvSpPr/>
            <p:nvPr/>
          </p:nvSpPr>
          <p:spPr>
            <a:xfrm>
              <a:off x="326338" y="1947676"/>
              <a:ext cx="2879314" cy="263028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800" b="1" dirty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Нефинансовые меры поддержки:</a:t>
              </a:r>
              <a:endParaRPr lang="en-US" sz="48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116" name="Rectangle 11">
              <a:extLst>
                <a:ext uri="{FF2B5EF4-FFF2-40B4-BE49-F238E27FC236}">
                  <a16:creationId xmlns:a16="http://schemas.microsoft.com/office/drawing/2014/main" id="{810A93CF-7A2D-411E-ADAC-B49AD12A5096}"/>
                </a:ext>
              </a:extLst>
            </p:cNvPr>
            <p:cNvSpPr/>
            <p:nvPr/>
          </p:nvSpPr>
          <p:spPr>
            <a:xfrm>
              <a:off x="310133" y="2273829"/>
              <a:ext cx="2879314" cy="10326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Программы обучения («Лидеры производительности», «Акселератор экспортного роста»)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Фабрика процессов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Платформа цифровых решений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Движение рационализаторов и повышение квалификации</a:t>
              </a: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сотрудников по программе</a:t>
              </a:r>
              <a:r>
                <a:rPr lang="ru-RU" sz="3200" dirty="0">
                  <a:solidFill>
                    <a:schemeClr val="accent1">
                      <a:lumMod val="50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 err="1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Ворлдскиллс</a:t>
              </a:r>
              <a:endParaRPr lang="ru-RU" sz="32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endParaRPr>
            </a:p>
            <a:p>
              <a:pPr marL="171450" indent="-171450" defTabSz="1219200">
                <a:buFont typeface="Arial" panose="020B0604020202020204" pitchFamily="34" charset="0"/>
                <a:buChar char="•"/>
              </a:pP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Отраслевые выезды, международные стажировки, семинары, форумы и конкурсы</a:t>
              </a:r>
              <a:endParaRPr lang="ru-RU" sz="32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endParaRPr>
            </a:p>
            <a:p>
              <a:endParaRPr lang="en-US" sz="1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grpSp>
        <p:nvGrpSpPr>
          <p:cNvPr id="121" name="Group 16">
            <a:extLst>
              <a:ext uri="{FF2B5EF4-FFF2-40B4-BE49-F238E27FC236}">
                <a16:creationId xmlns:a16="http://schemas.microsoft.com/office/drawing/2014/main" id="{9F4B4FAC-D410-4FE6-A247-1362696945F2}"/>
              </a:ext>
            </a:extLst>
          </p:cNvPr>
          <p:cNvGrpSpPr/>
          <p:nvPr/>
        </p:nvGrpSpPr>
        <p:grpSpPr>
          <a:xfrm>
            <a:off x="1126888" y="1641407"/>
            <a:ext cx="8078959" cy="2538537"/>
            <a:chOff x="305528" y="1967160"/>
            <a:chExt cx="2879314" cy="803499"/>
          </a:xfrm>
        </p:grpSpPr>
        <p:sp>
          <p:nvSpPr>
            <p:cNvPr id="122" name="Rectangle 17">
              <a:extLst>
                <a:ext uri="{FF2B5EF4-FFF2-40B4-BE49-F238E27FC236}">
                  <a16:creationId xmlns:a16="http://schemas.microsoft.com/office/drawing/2014/main" id="{C6FA90EC-C5AC-46A7-9EBF-691E43F7D45D}"/>
                </a:ext>
              </a:extLst>
            </p:cNvPr>
            <p:cNvSpPr/>
            <p:nvPr/>
          </p:nvSpPr>
          <p:spPr>
            <a:xfrm>
              <a:off x="305528" y="1967160"/>
              <a:ext cx="2879314" cy="243544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400" b="1" dirty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Льготные займы</a:t>
              </a:r>
              <a:endParaRPr lang="en-US" sz="44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123" name="Rectangle 18">
              <a:extLst>
                <a:ext uri="{FF2B5EF4-FFF2-40B4-BE49-F238E27FC236}">
                  <a16:creationId xmlns:a16="http://schemas.microsoft.com/office/drawing/2014/main" id="{334D9086-A756-4068-94CD-E51E0757A48F}"/>
                </a:ext>
              </a:extLst>
            </p:cNvPr>
            <p:cNvSpPr/>
            <p:nvPr/>
          </p:nvSpPr>
          <p:spPr>
            <a:xfrm>
              <a:off x="315713" y="2273829"/>
              <a:ext cx="2869129" cy="496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Программа</a:t>
              </a:r>
              <a:r>
                <a:rPr lang="ru-RU" sz="3200" dirty="0">
                  <a:solidFill>
                    <a:schemeClr val="accent1">
                      <a:lumMod val="50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 </a:t>
              </a: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льготных займов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ФРП РФ и ФРП МО «Повышение производительности труда»</a:t>
              </a:r>
              <a:endParaRPr lang="en-US" sz="32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24" name="Oval 19">
            <a:extLst>
              <a:ext uri="{FF2B5EF4-FFF2-40B4-BE49-F238E27FC236}">
                <a16:creationId xmlns:a16="http://schemas.microsoft.com/office/drawing/2014/main" id="{CEF24632-19A2-4DA8-8DD2-62D799E15DC5}"/>
              </a:ext>
            </a:extLst>
          </p:cNvPr>
          <p:cNvSpPr/>
          <p:nvPr/>
        </p:nvSpPr>
        <p:spPr>
          <a:xfrm>
            <a:off x="25059422" y="7048400"/>
            <a:ext cx="5107697" cy="5336894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25378726" y="8600011"/>
            <a:ext cx="44690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Адресная поддержка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предприятий экспертами центров компетенций </a:t>
            </a:r>
            <a:endParaRPr lang="ru-RU" sz="3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26" name="Picture 2" descr="https://filearchive.cnews.ru/img/cnews/2021/10/19/logos/f1/f188d80405368edacd16ea2055af83a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61911">
            <a:off x="20091556" y="7848458"/>
            <a:ext cx="5609397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xn--b1aqpp2b.xn----8sbg5beewf.xn--p1ai/images/9519f396-be5f-62ad-b139-a010fd802c7a.png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90563">
            <a:off x="29933061" y="4796294"/>
            <a:ext cx="2096224" cy="1946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grizly.club/uploads/posts/2022-12/1670800801_grizly-club-p-znachki-png-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74589">
            <a:off x="29317356" y="13488491"/>
            <a:ext cx="2144835" cy="189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Группа 6"/>
          <p:cNvGrpSpPr/>
          <p:nvPr/>
        </p:nvGrpSpPr>
        <p:grpSpPr>
          <a:xfrm>
            <a:off x="8799136" y="1926581"/>
            <a:ext cx="9817334" cy="2110488"/>
            <a:chOff x="9466767" y="3951441"/>
            <a:chExt cx="9817334" cy="2110488"/>
          </a:xfrm>
        </p:grpSpPr>
        <p:sp>
          <p:nvSpPr>
            <p:cNvPr id="118" name="Rectangle 13">
              <a:extLst>
                <a:ext uri="{FF2B5EF4-FFF2-40B4-BE49-F238E27FC236}">
                  <a16:creationId xmlns:a16="http://schemas.microsoft.com/office/drawing/2014/main" id="{9F4A7899-D9E9-4CF8-BE44-2C394752263B}"/>
                </a:ext>
              </a:extLst>
            </p:cNvPr>
            <p:cNvSpPr/>
            <p:nvPr/>
          </p:nvSpPr>
          <p:spPr>
            <a:xfrm>
              <a:off x="9466767" y="4984711"/>
              <a:ext cx="9817334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219200"/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Программа </a:t>
              </a:r>
              <a:r>
                <a:rPr lang="ru-RU" sz="3200" dirty="0">
                  <a:solidFill>
                    <a:srgbClr val="0066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льготного кредитования </a:t>
              </a:r>
              <a:r>
                <a:rPr lang="ru-RU" sz="3200" dirty="0">
                  <a:solidFill>
                    <a:srgbClr val="002060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Arial" charset="0"/>
                </a:rPr>
                <a:t>сельхозпроизводителей</a:t>
              </a:r>
            </a:p>
          </p:txBody>
        </p:sp>
        <p:sp>
          <p:nvSpPr>
            <p:cNvPr id="28" name="Rectangle 17">
              <a:extLst>
                <a:ext uri="{FF2B5EF4-FFF2-40B4-BE49-F238E27FC236}">
                  <a16:creationId xmlns:a16="http://schemas.microsoft.com/office/drawing/2014/main" id="{C6FA90EC-C5AC-46A7-9EBF-691E43F7D45D}"/>
                </a:ext>
              </a:extLst>
            </p:cNvPr>
            <p:cNvSpPr/>
            <p:nvPr/>
          </p:nvSpPr>
          <p:spPr>
            <a:xfrm>
              <a:off x="9790616" y="3951441"/>
              <a:ext cx="9062816" cy="769441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ru-RU" sz="4400" b="1" dirty="0">
                  <a:solidFill>
                    <a:srgbClr val="841662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Льготное кредитование</a:t>
              </a:r>
              <a:endParaRPr lang="en-US" sz="44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1" name="Скругленный прямоугольник 10"/>
          <p:cNvSpPr/>
          <p:nvPr/>
        </p:nvSpPr>
        <p:spPr>
          <a:xfrm>
            <a:off x="10014610" y="1901613"/>
            <a:ext cx="7372350" cy="2189787"/>
          </a:xfrm>
          <a:prstGeom prst="roundRect">
            <a:avLst/>
          </a:prstGeom>
          <a:noFill/>
          <a:ln w="25400" cap="flat">
            <a:solidFill>
              <a:srgbClr val="00B05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612876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155466" y="1646915"/>
            <a:ext cx="8050381" cy="2699184"/>
          </a:xfrm>
          <a:prstGeom prst="roundRect">
            <a:avLst/>
          </a:prstGeom>
          <a:noFill/>
          <a:ln w="25400" cap="flat">
            <a:solidFill>
              <a:srgbClr val="00B05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612876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38836" y="8944551"/>
            <a:ext cx="28627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200"/>
            <a:r>
              <a:rPr lang="ru-RU" sz="4800" b="1" dirty="0">
                <a:solidFill>
                  <a:srgbClr val="841662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УСЛОВИЯ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238835" y="9862741"/>
            <a:ext cx="16863285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Рост производительности труда на не менее </a:t>
            </a:r>
          </a:p>
          <a:p>
            <a:pPr defTabSz="1219200"/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5 % ежегодно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 в течение трех лет участия в национальном проекте</a:t>
            </a:r>
          </a:p>
          <a:p>
            <a:pPr defTabSz="1219200"/>
            <a:endParaRPr lang="ru-RU" sz="4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 charset="0"/>
            </a:endParaRPr>
          </a:p>
          <a:p>
            <a:pPr defTabSz="1219200"/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Соответствие критериям: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принадлежность к отрасли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: обрабатывающее производство, с/х, транспорт, строительство, торговля, туризм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объем выручки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от 400 млн рублей в год (для отрасли «Туризм» – от 180 млн рублей)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доля иностранного капитала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не более 50% </a:t>
            </a:r>
            <a:endParaRPr lang="en-US" sz="4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 charset="0"/>
            </a:endParaRP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зарегистрировано </a:t>
            </a:r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в форме юр. лица или обособленного подразделения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на территории МО</a:t>
            </a:r>
          </a:p>
          <a:p>
            <a:pPr defTabSz="1219200"/>
            <a:r>
              <a:rPr lang="ru-RU" sz="4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 charset="0"/>
              </a:rPr>
              <a:t>- предприятие применяет общую систему налогообложения (ОСНО) или единый сельскохозяйственный налог (ЕСХН)</a:t>
            </a:r>
          </a:p>
        </p:txBody>
      </p:sp>
    </p:spTree>
    <p:extLst>
      <p:ext uri="{BB962C8B-B14F-4D97-AF65-F5344CB8AC3E}">
        <p14:creationId xmlns:p14="http://schemas.microsoft.com/office/powerpoint/2010/main" val="3386834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Фонд развития промышленности Московский области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4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63393" y="13933314"/>
            <a:ext cx="8755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Подать заявку: </a:t>
            </a:r>
            <a:r>
              <a:rPr lang="en-US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2"/>
              </a:rPr>
              <a:t>https://frpmo.ru/</a:t>
            </a:r>
            <a:endParaRPr lang="en-US" sz="4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эл. почта: </a:t>
            </a:r>
            <a:r>
              <a:rPr lang="en-US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rpmo@mosreg.ru</a:t>
            </a:r>
            <a:endParaRPr lang="ru-RU" sz="48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7815" y="14095256"/>
            <a:ext cx="3372144" cy="3372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https://frpmo.ru/wp-content/uploads/2018/01/new_logo_frp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519"/>
          <a:stretch/>
        </p:blipFill>
        <p:spPr bwMode="auto">
          <a:xfrm>
            <a:off x="17855036" y="14184022"/>
            <a:ext cx="3204740" cy="319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ик 63"/>
          <p:cNvSpPr/>
          <p:nvPr/>
        </p:nvSpPr>
        <p:spPr>
          <a:xfrm>
            <a:off x="17855036" y="2138957"/>
            <a:ext cx="1720648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Грант на компенсацию % по кредитным средствам на приобретение/создание основных средств: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кредита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30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  <a:p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Прием заявок осуществляется с помощью системы электронного документооборота </a:t>
            </a:r>
            <a:r>
              <a:rPr lang="ru-RU" sz="4800" i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Диадок</a:t>
            </a:r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 </a:t>
            </a:r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5"/>
              </a:rPr>
              <a:t>https://www.diadoc.ru</a:t>
            </a:r>
            <a:r>
              <a:rPr lang="ru-RU" sz="4800" i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)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708115" y="1828962"/>
            <a:ext cx="126982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Программа льготных займов</a:t>
            </a:r>
          </a:p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</a:t>
            </a:r>
            <a:r>
              <a:rPr lang="ru-RU" sz="6000" b="1" dirty="0" err="1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Импортозамещение</a:t>
            </a:r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»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825402" y="3990030"/>
            <a:ext cx="12580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лет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бюджет проекта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62,5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  <a:p>
            <a:endParaRPr lang="ru-RU" sz="5400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5403" y="7709843"/>
            <a:ext cx="1086028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«Приобретение оборудования»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834927" y="8685855"/>
            <a:ext cx="1257141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3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бюджет проекта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14,5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834928" y="11491268"/>
            <a:ext cx="44855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«Конверсия»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815877" y="12410130"/>
            <a:ext cx="1257141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80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2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бюджет проекта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12,5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815878" y="15215543"/>
            <a:ext cx="117982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«Развитие удаленных территорий»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25402" y="16363005"/>
            <a:ext cx="125714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Сумма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70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млн руб.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–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7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лет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Ставка –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0,5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до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</a:t>
            </a:r>
            <a:r>
              <a:rPr lang="ru-RU" sz="54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% 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годовых</a:t>
            </a:r>
          </a:p>
          <a:p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Общий бюджет проекта от </a:t>
            </a:r>
            <a:r>
              <a:rPr lang="ru-RU" sz="54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15</a:t>
            </a:r>
            <a:r>
              <a:rPr lang="ru-RU" sz="54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руб.</a:t>
            </a:r>
          </a:p>
        </p:txBody>
      </p:sp>
    </p:spTree>
    <p:extLst>
      <p:ext uri="{BB962C8B-B14F-4D97-AF65-F5344CB8AC3E}">
        <p14:creationId xmlns:p14="http://schemas.microsoft.com/office/powerpoint/2010/main" val="44425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05" y="-45800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5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 fontScale="90000"/>
          </a:bodyPr>
          <a:lstStyle/>
          <a:p>
            <a:r>
              <a:rPr lang="ru-RU" dirty="0"/>
              <a:t>Социальная ипотека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27573" y="2169527"/>
            <a:ext cx="43319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Субсидии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27572" y="3000524"/>
            <a:ext cx="3246713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покупку жилья на территории Московской области молодым уникальным  специалистам организаций ОПК и молодым ученым и специалистам научных организаций Московской области</a:t>
            </a:r>
          </a:p>
        </p:txBody>
      </p:sp>
      <p:pic>
        <p:nvPicPr>
          <p:cNvPr id="11" name="Picture 8" descr="Coins.png (592×551)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26" y="2283280"/>
            <a:ext cx="1889369" cy="1758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875698" y="5577311"/>
            <a:ext cx="311095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Договор ипотечного кредитования</a:t>
            </a:r>
            <a:r>
              <a:rPr lang="en-US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 </a:t>
            </a:r>
          </a:p>
          <a:p>
            <a:endParaRPr lang="ru-RU" sz="6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75697" y="8966008"/>
            <a:ext cx="324671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Компенсируется сумма основного долга: </a:t>
            </a:r>
          </a:p>
          <a:p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% как первоначальный взнос и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50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% в течение </a:t>
            </a:r>
            <a:r>
              <a:rPr lang="ru-RU" sz="6000" dirty="0">
                <a:solidFill>
                  <a:srgbClr val="006600"/>
                </a:solidFill>
                <a:latin typeface="Segoe UI Light" panose="020B0502040204020203" pitchFamily="34" charset="0"/>
                <a:ea typeface="Segoe UI Symbol" pitchFamily="34" charset="0"/>
                <a:cs typeface="Segoe UI Light" panose="020B0502040204020203" pitchFamily="34" charset="0"/>
              </a:rPr>
              <a:t>10</a:t>
            </a:r>
            <a:r>
              <a:rPr lang="ru-RU" sz="60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 срока погашения ипотечного кредита</a:t>
            </a:r>
          </a:p>
        </p:txBody>
      </p:sp>
      <p:pic>
        <p:nvPicPr>
          <p:cNvPr id="15" name="Picture 2" descr="1675961478_gas-kvas-com-p-domik-risunok-dlya-detei-raskraska-1.png (2400×2012)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202" y="9046118"/>
            <a:ext cx="1758654" cy="147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417-4173018_daddy-father-family-freetoedit-cartoon.png (1024×770)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8760" y="14597651"/>
            <a:ext cx="6843453" cy="514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2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982" y="214907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6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Промышленная ипотека</a:t>
            </a:r>
          </a:p>
        </p:txBody>
      </p:sp>
      <p:sp>
        <p:nvSpPr>
          <p:cNvPr id="6" name="Объект 4"/>
          <p:cNvSpPr txBox="1">
            <a:spLocks/>
          </p:cNvSpPr>
          <p:nvPr/>
        </p:nvSpPr>
        <p:spPr>
          <a:xfrm>
            <a:off x="533313" y="1936110"/>
            <a:ext cx="13407679" cy="879186"/>
          </a:xfrm>
          <a:prstGeom prst="rect">
            <a:avLst/>
          </a:prstGeom>
        </p:spPr>
        <p:txBody>
          <a:bodyPr>
            <a:noAutofit/>
          </a:bodyPr>
          <a:lstStyle>
            <a:lvl1pPr marL="663575" indent="-663575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1pPr>
            <a:lvl2pPr marL="2101850" indent="-769938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2pPr>
            <a:lvl3pPr marL="3595688" indent="-92710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3pPr>
            <a:lvl4pPr marL="5037138" indent="-103505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4pPr>
            <a:lvl5pPr marL="6370638" indent="-1035050" algn="l" defTabSz="2663825" rtl="0" eaLnBrk="0" fontAlgn="base" hangingPunct="0">
              <a:lnSpc>
                <a:spcPct val="90000"/>
              </a:lnSpc>
              <a:spcBef>
                <a:spcPts val="29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80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pitchFamily="34" charset="0"/>
              </a:defRPr>
            </a:lvl5pPr>
            <a:lvl6pPr marL="7706494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9040062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10373632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11707200" marR="0" indent="-1038646" algn="l" defTabSz="2667136" rtl="0" latinLnBrk="0">
              <a:lnSpc>
                <a:spcPct val="90000"/>
              </a:lnSpc>
              <a:spcBef>
                <a:spcPts val="29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0" indent="0">
              <a:buNone/>
            </a:pPr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  <a:sym typeface="Helvetica" pitchFamily="34" charset="0"/>
              </a:rPr>
              <a:t>Кто может быть заемщиком?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1316" y="2635126"/>
            <a:ext cx="2280546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Бизнес, который ищет новую производственную площадку </a:t>
            </a:r>
          </a:p>
          <a:p>
            <a:r>
              <a:rPr lang="ru-RU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Деятельность, включенная в раздел «С» ОКВЭД</a:t>
            </a: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*</a:t>
            </a:r>
          </a:p>
          <a:p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Выручка предприятия: </a:t>
            </a:r>
            <a:r>
              <a:rPr lang="ru-RU" sz="44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не более 4 млрд руб. для технологических компаний и не более 2 млрд руб. для иных заемщиков</a:t>
            </a:r>
            <a:endParaRPr lang="en-US" sz="44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Calibri" pitchFamily="34" charset="0"/>
            </a:endParaRPr>
          </a:p>
          <a:p>
            <a:endParaRPr lang="ru-RU" sz="44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Calibri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41415" y="5522354"/>
            <a:ext cx="119598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Максимальная сумма кредита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699039" y="6363028"/>
            <a:ext cx="133338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500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млн рублей — для бизнеса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65024" y="8056924"/>
            <a:ext cx="225388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 ключевой ставке ЦБ 21%:</a:t>
            </a:r>
          </a:p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Ключевая - 5% (16%)</a:t>
            </a:r>
          </a:p>
          <a:p>
            <a:r>
              <a:rPr lang="ru-RU" sz="4800" b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Ключевая 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- 7%(14%) ( для </a:t>
            </a: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технологич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 компаний)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41415" y="7268378"/>
            <a:ext cx="111155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Плавающая процентная ставка</a:t>
            </a:r>
            <a:r>
              <a:rPr lang="en-US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6000" b="1" dirty="0">
              <a:solidFill>
                <a:srgbClr val="0066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36832" y="10090434"/>
            <a:ext cx="53715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кредита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22557" y="10886299"/>
            <a:ext cx="33693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7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лет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99039" y="11741423"/>
            <a:ext cx="11327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Требование к недвижимости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9039" y="12793167"/>
            <a:ext cx="216865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Кредит дается на приобретение, строительство,  реконструкцию и модернизацию объектов недвижимого имущества в целях осуществления деятельности</a:t>
            </a:r>
          </a:p>
          <a:p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сфере промышленности</a:t>
            </a:r>
          </a:p>
        </p:txBody>
      </p:sp>
      <p:pic>
        <p:nvPicPr>
          <p:cNvPr id="42" name="Picture 6" descr="http://qrcoder.ru/code/?http%3A%2F%2Fpublication.pravo.gov.ru%2FDocument%2FView%2F0001202304100019%3Fysclid%3Dlgdckugmqu159135869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3" y="16128188"/>
            <a:ext cx="4182315" cy="338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Прямоугольник 42"/>
          <p:cNvSpPr/>
          <p:nvPr/>
        </p:nvSpPr>
        <p:spPr>
          <a:xfrm>
            <a:off x="4979013" y="17399629"/>
            <a:ext cx="195844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Постановление Правительства Российской Федерации от 03.04.2023 № 526</a:t>
            </a:r>
          </a:p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"О внесении изменений в постановление Правительства Российской Федерации </a:t>
            </a:r>
          </a:p>
          <a:p>
            <a:r>
              <a:rPr lang="ru-RU" sz="40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 6 сентября 2022 г. № 1570"</a:t>
            </a:r>
            <a:endParaRPr lang="ru-RU" sz="40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pic>
        <p:nvPicPr>
          <p:cNvPr id="78" name="Picture 2" descr="file1712.png (1920×1920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0618" y="2514601"/>
            <a:ext cx="1270134" cy="1649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" descr="alfa.png (1181×1181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7924" y="2587631"/>
            <a:ext cx="1607186" cy="157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6" descr="662-35fa65a006d8c0b0.png (1054×929)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292" y="4308687"/>
            <a:ext cx="1487940" cy="131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" descr="rossel-hozbank.png (1321×864)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62"/>
          <a:stretch/>
        </p:blipFill>
        <p:spPr bwMode="auto">
          <a:xfrm>
            <a:off x="31497355" y="4163947"/>
            <a:ext cx="3188324" cy="170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0" descr="26710813dee53c4f47e64ab6c62f7354.png (300×150)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98"/>
          <a:stretch/>
        </p:blipFill>
        <p:spPr bwMode="auto">
          <a:xfrm>
            <a:off x="24978590" y="5866356"/>
            <a:ext cx="3119343" cy="130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Прямоугольник 93"/>
          <p:cNvSpPr/>
          <p:nvPr/>
        </p:nvSpPr>
        <p:spPr>
          <a:xfrm>
            <a:off x="25790618" y="2675088"/>
            <a:ext cx="8104492" cy="1191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Дом.РФ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Альфа-банк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ВТБ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Россельхозбанк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Росбанк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Сбербанк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«Кубань кредит»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Транскапиталбанк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Промсвязьбанк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Совкомбанк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«Ак Барс»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«Аверс»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«Центр-</a:t>
            </a: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инвест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«ФК Открытие»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МСП-банк</a:t>
            </a: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4800" b="1" dirty="0" err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Новикомбанк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25745529" y="1659509"/>
            <a:ext cx="81495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Calibri" pitchFamily="34" charset="0"/>
              </a:rPr>
              <a:t>Банки-партнеры:</a:t>
            </a:r>
          </a:p>
        </p:txBody>
      </p:sp>
      <p:pic>
        <p:nvPicPr>
          <p:cNvPr id="97" name="Picture 12" descr="sver_4.png (3184×1422)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4" t="29518" r="76690" b="29518"/>
          <a:stretch/>
        </p:blipFill>
        <p:spPr bwMode="auto">
          <a:xfrm>
            <a:off x="32032444" y="5560332"/>
            <a:ext cx="1877219" cy="1809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Picture 14" descr="17.png (270×270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1737" y="6509286"/>
            <a:ext cx="2993050" cy="284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16" descr="tkb.png (763×175)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723"/>
          <a:stretch/>
        </p:blipFill>
        <p:spPr bwMode="auto">
          <a:xfrm>
            <a:off x="32507883" y="7299362"/>
            <a:ext cx="1609457" cy="1260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8" descr="31_11509_image_da5b42b1429aaaffa84fa2cdc023af89.png (1427×1013)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1" t="30011" r="62057" b="13227"/>
          <a:stretch/>
        </p:blipFill>
        <p:spPr bwMode="auto">
          <a:xfrm>
            <a:off x="25745529" y="8759694"/>
            <a:ext cx="1481483" cy="198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0" descr="hsaqrj8cpq348cz9736e5p1uolttdt0n.png (2560×1630)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6" t="41359" r="74854" b="41777"/>
          <a:stretch/>
        </p:blipFill>
        <p:spPr bwMode="auto">
          <a:xfrm>
            <a:off x="32287924" y="8480728"/>
            <a:ext cx="1473610" cy="150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2" descr="e41f608882657805c18ff8924f83f8f5.png (800×685)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6710" b="35801"/>
          <a:stretch/>
        </p:blipFill>
        <p:spPr bwMode="auto">
          <a:xfrm>
            <a:off x="24871734" y="9988766"/>
            <a:ext cx="3107902" cy="1369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26" descr="avers-330-150.png (330×150)"/>
          <p:cNvPicPr>
            <a:picLocks noChangeAspect="1" noChangeArrowheads="1"/>
          </p:cNvPicPr>
          <p:nvPr/>
        </p:nvPicPr>
        <p:blipFill rotWithShape="1">
          <a:blip r:embed="rId16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87"/>
          <a:stretch/>
        </p:blipFill>
        <p:spPr bwMode="auto">
          <a:xfrm>
            <a:off x="30985149" y="10029480"/>
            <a:ext cx="4336845" cy="155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8" descr="center1.png (1412×517)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4" t="33910" r="74908" b="9484"/>
          <a:stretch/>
        </p:blipFill>
        <p:spPr bwMode="auto">
          <a:xfrm>
            <a:off x="25985712" y="11479235"/>
            <a:ext cx="1462417" cy="1540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Picture 30" descr="otkrytiebank.png (300×300)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6"/>
          <a:stretch/>
        </p:blipFill>
        <p:spPr bwMode="auto">
          <a:xfrm>
            <a:off x="31874573" y="11490452"/>
            <a:ext cx="2433887" cy="15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32" descr="Open-graph.png (956×213)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34" t="-22402"/>
          <a:stretch/>
        </p:blipFill>
        <p:spPr bwMode="auto">
          <a:xfrm rot="10800000" flipH="1" flipV="1">
            <a:off x="25745529" y="13106971"/>
            <a:ext cx="1692232" cy="125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34" descr="8652-12254-icon-novicom.png (800×800)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43" t="23461" r="27052" b="35616"/>
          <a:stretch/>
        </p:blipFill>
        <p:spPr bwMode="auto">
          <a:xfrm>
            <a:off x="32149837" y="13160128"/>
            <a:ext cx="1759826" cy="142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42EE494-C067-4C86-07B6-CB286FD70353}"/>
              </a:ext>
            </a:extLst>
          </p:cNvPr>
          <p:cNvSpPr/>
          <p:nvPr/>
        </p:nvSpPr>
        <p:spPr>
          <a:xfrm>
            <a:off x="930493" y="19679801"/>
            <a:ext cx="29381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*за исключением предприятий в нефтегазовой сфере, пищевой промышленности, производства алкоголя и табака</a:t>
            </a:r>
            <a:endParaRPr lang="ru-RU" sz="4400" b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39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aps@3x.png (516×489)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705" y="-45800"/>
            <a:ext cx="21416211" cy="2029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BE1A-037E-476C-8D0F-9DD7F516AD1A}" type="slidenum">
              <a:rPr lang="ru-RU" smtClean="0"/>
              <a:pPr/>
              <a:t>7</a:t>
            </a:fld>
            <a:endParaRPr lang="ru-RU" dirty="0">
              <a:sym typeface="Calibri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41415" y="179689"/>
            <a:ext cx="30321738" cy="1041496"/>
          </a:xfrm>
        </p:spPr>
        <p:txBody>
          <a:bodyPr>
            <a:noAutofit/>
          </a:bodyPr>
          <a:lstStyle/>
          <a:p>
            <a:r>
              <a:rPr lang="ru-RU" sz="5400" dirty="0"/>
              <a:t>Субсидия промышленным предприятиям на приобретение нового оборудования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9929" y="1423033"/>
            <a:ext cx="342497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Субсидия </a:t>
            </a:r>
            <a:r>
              <a:rPr lang="ru-RU" sz="4800" b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до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2</a:t>
            </a:r>
            <a:r>
              <a:rPr lang="ru-RU" sz="4800" b="1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0</a:t>
            </a:r>
            <a:r>
              <a:rPr lang="ru-RU" sz="4800" b="1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млн рублей на приобретение оборудования промышленными предприятиями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9928" y="2254030"/>
            <a:ext cx="34249775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Основные условия:</a:t>
            </a:r>
          </a:p>
          <a:p>
            <a:pPr lvl="0">
              <a:defRPr/>
            </a:pPr>
            <a:endParaRPr lang="ru-RU" sz="4400" dirty="0">
              <a:solidFill>
                <a:srgbClr val="00660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  <a:p>
            <a:pPr marL="285750" lvl="0" indent="-285750">
              <a:lnSpc>
                <a:spcPct val="5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Возмещение </a:t>
            </a:r>
            <a:r>
              <a:rPr lang="ru-RU" sz="6000" b="1" dirty="0">
                <a:solidFill>
                  <a:srgbClr val="00B05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20%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затрат на приобретение оборудования;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Приобретаемое оборудование должно быть произведено  в течение последних </a:t>
            </a:r>
            <a:r>
              <a:rPr lang="ru-RU" sz="4800" b="1" dirty="0">
                <a:solidFill>
                  <a:srgbClr val="00660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5</a:t>
            </a: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лет, не находиться ранее в эксплуатации 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и относиться к промышленной продукции классов 26, 27 и 28 (за исключением подкласса 28.3) ОК 034-2014 (КПЕС 2008)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9929" y="5727321"/>
            <a:ext cx="3424977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Приоритетные заявители: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Предприятия из отдаленных городских округов*</a:t>
            </a:r>
          </a:p>
          <a:p>
            <a:pPr>
              <a:defRPr/>
            </a:pP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* Зарайск, </a:t>
            </a:r>
            <a:r>
              <a:rPr lang="ru-RU" sz="4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Лосино</a:t>
            </a: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-Петровский, Талдом, Шаховская, Лотошино, Серебряные Пруды, Шатура, Волоколамск, Орехово-Зуево, </a:t>
            </a:r>
            <a:r>
              <a:rPr lang="ru-RU" sz="4400" dirty="0" err="1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Луховицы</a:t>
            </a:r>
            <a:r>
              <a:rPr lang="ru-RU" sz="440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, Электрогорск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9929" y="8736986"/>
            <a:ext cx="178181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Критерии отбора заявителей: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Создание новых рабочих мест;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Объем инвестиций в основной капитал;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ru-RU" sz="4800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Объем отгруженных товаров.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68841" y="12282377"/>
            <a:ext cx="140047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Подать заявку</a:t>
            </a:r>
            <a:b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</a:br>
            <a:r>
              <a:rPr lang="en-US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4"/>
              </a:rPr>
              <a:t>https://uslugi.mosreg.ru/services/20796</a:t>
            </a: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65094" y="14350442"/>
            <a:ext cx="237262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Узнать подробнее</a:t>
            </a:r>
            <a:b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3"/>
              </a:rPr>
            </a:br>
            <a:r>
              <a:rPr lang="en-US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  <a:hlinkClick r:id="rId5"/>
              </a:rPr>
              <a:t>https://invest.mosreg.ru/business/support-measures/sme/financial/4889</a:t>
            </a:r>
            <a:r>
              <a:rPr lang="ru-RU" sz="4800" b="1" dirty="0">
                <a:solidFill>
                  <a:srgbClr val="002060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Arial"/>
              </a:rPr>
              <a:t> </a:t>
            </a:r>
          </a:p>
          <a:p>
            <a:pPr>
              <a:defRPr/>
            </a:pPr>
            <a:endParaRPr lang="ru-RU" sz="4800" b="1" dirty="0">
              <a:solidFill>
                <a:srgbClr val="002060"/>
              </a:solidFill>
              <a:latin typeface="Segoe UI Light" panose="020B0502040204020203" pitchFamily="34" charset="0"/>
              <a:cs typeface="Segoe UI Light" panose="020B0502040204020203" pitchFamily="34" charset="0"/>
              <a:sym typeface="Arial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C926EDB8-AB5A-4689-A90A-726397E34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72" y="11783973"/>
            <a:ext cx="2566469" cy="2566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9A9B378C-1190-4AD5-B3B1-5CC4718DF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78" y="14156658"/>
            <a:ext cx="2502108" cy="250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79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61287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4669</TotalTime>
  <Words>954</Words>
  <Application>Microsoft Office PowerPoint</Application>
  <PresentationFormat>Произвольный</PresentationFormat>
  <Paragraphs>154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Segoe UI</vt:lpstr>
      <vt:lpstr>Segoe UI Light</vt:lpstr>
      <vt:lpstr>Segoe UI Semibold</vt:lpstr>
      <vt:lpstr>Тема Office</vt:lpstr>
      <vt:lpstr>Презентация PowerPoint</vt:lpstr>
      <vt:lpstr>Возмещение затрат на создание объектов инженерной инфраструктуры</vt:lpstr>
      <vt:lpstr>Национальный проект «Производительность труда»</vt:lpstr>
      <vt:lpstr>Фонд развития промышленности Московский области</vt:lpstr>
      <vt:lpstr>Социальная ипотека</vt:lpstr>
      <vt:lpstr>Промышленная ипотека</vt:lpstr>
      <vt:lpstr>Субсидия промышленным предприятиям на приобретение нового оборудования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инвестиционной деятельности  в Московской области 2022-2024</dc:title>
  <dc:creator>Зиновьева Екатерина Анатольевна</dc:creator>
  <cp:lastModifiedBy>Анна Вадимовна Кондрашова</cp:lastModifiedBy>
  <cp:revision>289</cp:revision>
  <cp:lastPrinted>2024-01-30T06:15:24Z</cp:lastPrinted>
  <dcterms:modified xsi:type="dcterms:W3CDTF">2025-10-28T13:24:34Z</dcterms:modified>
</cp:coreProperties>
</file>