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3"/>
  </p:notesMasterIdLst>
  <p:sldIdLst>
    <p:sldId id="586" r:id="rId2"/>
    <p:sldId id="560" r:id="rId3"/>
    <p:sldId id="570" r:id="rId4"/>
    <p:sldId id="580" r:id="rId5"/>
    <p:sldId id="563" r:id="rId6"/>
    <p:sldId id="562" r:id="rId7"/>
    <p:sldId id="566" r:id="rId8"/>
    <p:sldId id="567" r:id="rId9"/>
    <p:sldId id="581" r:id="rId10"/>
    <p:sldId id="582" r:id="rId11"/>
    <p:sldId id="583" r:id="rId12"/>
    <p:sldId id="584" r:id="rId13"/>
    <p:sldId id="585" r:id="rId14"/>
    <p:sldId id="569" r:id="rId15"/>
    <p:sldId id="568" r:id="rId16"/>
    <p:sldId id="565" r:id="rId17"/>
    <p:sldId id="571" r:id="rId18"/>
    <p:sldId id="573" r:id="rId19"/>
    <p:sldId id="574" r:id="rId20"/>
    <p:sldId id="577" r:id="rId21"/>
    <p:sldId id="578" r:id="rId2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1D6EAC-4DFE-4478-875F-A77C425A966D}">
          <p14:sldIdLst>
            <p14:sldId id="586"/>
          </p14:sldIdLst>
        </p14:section>
        <p14:section name="Раздел без заголовка" id="{BE3EB993-5559-4C39-9376-15163E7271A9}">
          <p14:sldIdLst>
            <p14:sldId id="560"/>
            <p14:sldId id="570"/>
            <p14:sldId id="580"/>
            <p14:sldId id="563"/>
            <p14:sldId id="562"/>
            <p14:sldId id="566"/>
            <p14:sldId id="567"/>
            <p14:sldId id="581"/>
            <p14:sldId id="582"/>
            <p14:sldId id="583"/>
            <p14:sldId id="584"/>
            <p14:sldId id="585"/>
            <p14:sldId id="569"/>
            <p14:sldId id="568"/>
            <p14:sldId id="565"/>
            <p14:sldId id="571"/>
            <p14:sldId id="573"/>
            <p14:sldId id="574"/>
            <p14:sldId id="577"/>
            <p14:sldId id="5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75"/>
    <a:srgbClr val="C19885"/>
    <a:srgbClr val="BFC131"/>
    <a:srgbClr val="18906A"/>
    <a:srgbClr val="A483BB"/>
    <a:srgbClr val="895A43"/>
    <a:srgbClr val="795A5B"/>
    <a:srgbClr val="637B9B"/>
    <a:srgbClr val="F4F5F6"/>
    <a:srgbClr val="351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3376" autoAdjust="0"/>
  </p:normalViewPr>
  <p:slideViewPr>
    <p:cSldViewPr snapToGrid="0">
      <p:cViewPr varScale="1">
        <p:scale>
          <a:sx n="76" d="100"/>
          <a:sy n="76" d="100"/>
        </p:scale>
        <p:origin x="5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709E0BA7-50DA-47A2-8E97-2D3DCFF13EC2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2BAD49F-D4F1-4A48-AA6A-E314FE3A4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0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AD49F-D4F1-4A48-AA6A-E314FE3A4F3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3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AD49F-D4F1-4A48-AA6A-E314FE3A4F3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7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2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5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5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0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1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3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5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5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83A9-A8DA-4518-85F9-E3F855E9BF8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7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soblgaz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gorodsky-okrug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25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35160" y="123563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390" y="117627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030550" y="464196"/>
            <a:ext cx="102474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помещения Богородском городском округе</a:t>
            </a:r>
          </a:p>
          <a:p>
            <a:pPr algn="ctr">
              <a:defRPr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23906"/>
              </p:ext>
            </p:extLst>
          </p:nvPr>
        </p:nvGraphicFramePr>
        <p:xfrm>
          <a:off x="554388" y="1112220"/>
          <a:ext cx="10887075" cy="4745377"/>
        </p:xfrm>
        <a:graphic>
          <a:graphicData uri="http://schemas.openxmlformats.org/drawingml/2006/table">
            <a:tbl>
              <a:tblPr/>
              <a:tblGrid>
                <a:gridCol w="315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36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3056"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buClr>
                          <a:schemeClr val="accent1">
                            <a:lumMod val="50000"/>
                          </a:schemeClr>
                        </a:buClr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Наименование объекта имущества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Адрес местонахождения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Кадастровый</a:t>
                      </a:r>
                      <a:b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номер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Площадь, кв. м. /Протяженность м.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Целевое назначение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/категория и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вид разрешенного использования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1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Федерация, Московская область, Ногинский район, МО сельское поселение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Аксено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-Бутырское,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Ивашево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в/ч 415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50:16:0502033:234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33,60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45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Федерация, Московская область, Ногинский район, МО сельское поселение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Аксено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-Бутырское,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Ивашево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в/ч 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50:16:0502033:233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297,0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25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Федерация, Московская область, Ногинский район, МО сельское поселение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Аксено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-Бутырское,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Ивашево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в/ч 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50:16:0502033:232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239,0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58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Федерация, Московская область, Ногинский район, МО сельское поселение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Аксено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-Бутырское, д.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Ивашево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в/ч 415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50:16:0000000:69498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9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</a:t>
                      </a:r>
                      <a:r>
                        <a:rPr lang="ru-RU" sz="120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Федерация,Московская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область, 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Богородский 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городской 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округ,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поселок 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Горбуша, дом 1 А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50:16:0103028:558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131,70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4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р-н. Ногинский, г. Электроугли, ул. Маяковского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50:16:0702004:7765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24,9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2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50:16:0103046:401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3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50:16:0103046:403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338,0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367324" y="6125116"/>
            <a:ext cx="513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9758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35160" y="123563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390" y="117627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030550" y="464196"/>
            <a:ext cx="102474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помещения Богородском городском округе</a:t>
            </a:r>
          </a:p>
          <a:p>
            <a:pPr algn="ctr">
              <a:defRPr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87021"/>
              </p:ext>
            </p:extLst>
          </p:nvPr>
        </p:nvGraphicFramePr>
        <p:xfrm>
          <a:off x="554388" y="1076555"/>
          <a:ext cx="10887075" cy="5006592"/>
        </p:xfrm>
        <a:graphic>
          <a:graphicData uri="http://schemas.openxmlformats.org/drawingml/2006/table">
            <a:tbl>
              <a:tblPr/>
              <a:tblGrid>
                <a:gridCol w="315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36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0550"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buClr>
                          <a:schemeClr val="accent1">
                            <a:lumMod val="50000"/>
                          </a:schemeClr>
                        </a:buClr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Наименование объекта имущества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Адрес местонахождения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Кадастровый</a:t>
                      </a:r>
                      <a:b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номер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Площадь, кв. м. /Протяженность м.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Целевое назначение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/категория и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вид разрешенного использования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50:16:0103046:408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185,0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50:16:0103046:409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50:16:0103046:410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</a:t>
                      </a:r>
                    </a:p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50:16:0103046:414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256,0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9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село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:16:0103046:416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552,0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село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50:16:0103046:407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806,0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0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50:16:0103046:404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177,0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50:16:0103046:405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6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50:16:0103046:406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23,0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50:16:0103046:418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506,0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село Воскресенское, военный городок 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50:16:0103046:411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270,0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11070" y="6125116"/>
            <a:ext cx="470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2774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35160" y="123563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390" y="117627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030550" y="464196"/>
            <a:ext cx="102474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помещения Богородском городском округе</a:t>
            </a:r>
          </a:p>
          <a:p>
            <a:pPr algn="ctr">
              <a:defRPr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68193"/>
              </p:ext>
            </p:extLst>
          </p:nvPr>
        </p:nvGraphicFramePr>
        <p:xfrm>
          <a:off x="554388" y="1108373"/>
          <a:ext cx="10887075" cy="5106575"/>
        </p:xfrm>
        <a:graphic>
          <a:graphicData uri="http://schemas.openxmlformats.org/drawingml/2006/table">
            <a:tbl>
              <a:tblPr/>
              <a:tblGrid>
                <a:gridCol w="315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95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5141"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buClr>
                          <a:schemeClr val="accent1">
                            <a:lumMod val="50000"/>
                          </a:schemeClr>
                        </a:buClr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Наименование объекта имущества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Адрес местонахождения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Кадастровый</a:t>
                      </a:r>
                      <a:b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номер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Площадь, кв. м. /Протяженность м.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Целевое назначение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/категория и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вид разрешенного использования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село Воскресенское, военный городок 41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50:16:0103046:419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село Воскресенское, военный городок 41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50:16:0103046:420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50:16:0103043:547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230,0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Воскресенское, военный городок 41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:16:0103046:402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472,0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район, Ногинский район, с. Ямкино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в/г №1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50:16:0000000:68202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448,50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Ямкино, в/г №1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50:16:0000000:68070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23,90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4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Ямкино, в/г №1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50:16:0000000:68068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159,70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Ямкино, в/г №1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50:16:0000000:68067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338,70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1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Ямкино, в/г №1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50:16:0000000:68071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486,40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5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Ямкино, в/г №1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50:16:0000000:68073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с. Ямкино, в/г №1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50:16:0000000:68061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9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г. Электроугли, 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ул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Долговская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50:16:0000000:69196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59,8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11070" y="6125116"/>
            <a:ext cx="470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3908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35160" y="123563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390" y="117627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030550" y="464196"/>
            <a:ext cx="102474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помещения Богородском городском округе</a:t>
            </a:r>
          </a:p>
          <a:p>
            <a:pPr algn="ctr">
              <a:defRPr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76062"/>
              </p:ext>
            </p:extLst>
          </p:nvPr>
        </p:nvGraphicFramePr>
        <p:xfrm>
          <a:off x="554388" y="1110657"/>
          <a:ext cx="10887075" cy="5207271"/>
        </p:xfrm>
        <a:graphic>
          <a:graphicData uri="http://schemas.openxmlformats.org/drawingml/2006/table">
            <a:tbl>
              <a:tblPr/>
              <a:tblGrid>
                <a:gridCol w="315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36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0017"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buClr>
                          <a:schemeClr val="accent1">
                            <a:lumMod val="50000"/>
                          </a:schemeClr>
                        </a:buClr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Наименование объекта имущества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Адрес местонахождения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Кадастровый</a:t>
                      </a:r>
                      <a:b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номер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Площадь, кв. м. /Протяженность м.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Целевое назначение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/категория и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вид разрешенного использования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3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 помещение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г. Ногинск, ул. Московская, д. 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50:16:0000000:76328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 помещение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г. Ногинск, ул. Московская, д. 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50:16:0000000:76329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 здание 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г. Электроугли, пер. Маяковского, д. 3А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50:16:0702004:7932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50,6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 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Богородский городской округ, г. Ногинск-9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50:14:0010513:486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120,0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3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р-н Ногинский, г Ногинск-9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50:14:0010513:149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571,0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р-н Ногинский, г Ногинск-9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50:14:0010513:146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145,0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р-н Ногинский, г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ногинск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 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50:14:0010513:152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205,0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р-н Ногинский, г Ногинск-9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50:14:0010513:151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197,0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р-н Ногинский, </a:t>
                      </a:r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Ногинск-9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50:14:0010513:112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730,0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г.Ногинск-9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50:16:0000000:61660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650,0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7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с/п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Аксено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-Бутырское, с.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Кудиново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ул.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Напрудная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д. 5-а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50:16:0000000:65711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335,7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7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 здание 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Богородский городской округ, г. Ногинск-9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50:14:0010513:485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201,0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5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52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 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Богородский городской округ, г. Ногинск-9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50:14:0010513:487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201,0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11070" y="6125116"/>
            <a:ext cx="470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9337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-5689" y="0"/>
            <a:ext cx="12189852" cy="14456685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04024" y="150354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515" y="142487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247351" y="700017"/>
            <a:ext cx="90531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Функциональное зонирование</a:t>
            </a:r>
          </a:p>
          <a:p>
            <a:pPr algn="ctr">
              <a:defRPr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0DF094-F763-1F91-9C4E-71818AB4D1FA}"/>
              </a:ext>
            </a:extLst>
          </p:cNvPr>
          <p:cNvSpPr txBox="1"/>
          <p:nvPr/>
        </p:nvSpPr>
        <p:spPr>
          <a:xfrm>
            <a:off x="1509190" y="203821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Производственная зона – 1915,27 га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BE0B02-70ED-605D-AD86-39A322049C22}"/>
              </a:ext>
            </a:extLst>
          </p:cNvPr>
          <p:cNvSpPr txBox="1"/>
          <p:nvPr/>
        </p:nvSpPr>
        <p:spPr>
          <a:xfrm>
            <a:off x="1528013" y="2634601"/>
            <a:ext cx="4698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Зона сельскохозяйственного назначения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(сельскохозяйственное использование и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сельскохозяйственное производство) - 14887,73 га</a:t>
            </a:r>
          </a:p>
        </p:txBody>
      </p:sp>
      <p:sp>
        <p:nvSpPr>
          <p:cNvPr id="25" name="Стрелка: изогнутая вверх 6">
            <a:extLst>
              <a:ext uri="{FF2B5EF4-FFF2-40B4-BE49-F238E27FC236}">
                <a16:creationId xmlns:a16="http://schemas.microsoft.com/office/drawing/2014/main" xmlns="" id="{E30F5050-8B47-A2A4-88C6-619D794E2C9F}"/>
              </a:ext>
            </a:extLst>
          </p:cNvPr>
          <p:cNvSpPr/>
          <p:nvPr/>
        </p:nvSpPr>
        <p:spPr>
          <a:xfrm rot="5400000">
            <a:off x="1146383" y="5117336"/>
            <a:ext cx="661202" cy="4533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0DF4FD2-26A1-AC68-CFC9-30922A153C96}"/>
              </a:ext>
            </a:extLst>
          </p:cNvPr>
          <p:cNvSpPr/>
          <p:nvPr/>
        </p:nvSpPr>
        <p:spPr>
          <a:xfrm>
            <a:off x="1698053" y="4824991"/>
            <a:ext cx="5402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генеральный план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https://cloud.mail.ru/stock/95UsbkP5gCkStGgHZH59QYSB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)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F78C9979-60B6-6981-D4B3-71AC7FC40C9C}"/>
              </a:ext>
            </a:extLst>
          </p:cNvPr>
          <p:cNvSpPr/>
          <p:nvPr/>
        </p:nvSpPr>
        <p:spPr>
          <a:xfrm>
            <a:off x="1161160" y="2761404"/>
            <a:ext cx="271615" cy="184666"/>
          </a:xfrm>
          <a:prstGeom prst="roundRect">
            <a:avLst/>
          </a:prstGeom>
          <a:solidFill>
            <a:srgbClr val="BFC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759C2D53-C34C-CB73-6925-AB9E9D701FAA}"/>
              </a:ext>
            </a:extLst>
          </p:cNvPr>
          <p:cNvSpPr/>
          <p:nvPr/>
        </p:nvSpPr>
        <p:spPr>
          <a:xfrm>
            <a:off x="1164001" y="2127699"/>
            <a:ext cx="271615" cy="18466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170CF09-2135-0345-5B0D-B846B6852563}"/>
              </a:ext>
            </a:extLst>
          </p:cNvPr>
          <p:cNvSpPr/>
          <p:nvPr/>
        </p:nvSpPr>
        <p:spPr>
          <a:xfrm>
            <a:off x="1164001" y="1357565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Свободные площади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6C37AC34-4461-CFE4-9F4D-B69EE2B1C943}"/>
              </a:ext>
            </a:extLst>
          </p:cNvPr>
          <p:cNvSpPr/>
          <p:nvPr/>
        </p:nvSpPr>
        <p:spPr>
          <a:xfrm>
            <a:off x="1161160" y="3663312"/>
            <a:ext cx="271615" cy="184666"/>
          </a:xfrm>
          <a:prstGeom prst="roundRect">
            <a:avLst/>
          </a:prstGeom>
          <a:solidFill>
            <a:srgbClr val="C198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71FD80C-E041-F1A8-D0F1-9F0592F745A4}"/>
              </a:ext>
            </a:extLst>
          </p:cNvPr>
          <p:cNvSpPr txBox="1"/>
          <p:nvPr/>
        </p:nvSpPr>
        <p:spPr>
          <a:xfrm>
            <a:off x="1497796" y="3600316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Коммунально-складская зона - 431,29 га 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B9316E8-DFC3-7E71-5F73-12BEB162FD28}"/>
              </a:ext>
            </a:extLst>
          </p:cNvPr>
          <p:cNvSpPr/>
          <p:nvPr/>
        </p:nvSpPr>
        <p:spPr>
          <a:xfrm>
            <a:off x="2228924" y="517937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62" y="1220043"/>
            <a:ext cx="4821936" cy="4885990"/>
          </a:xfrm>
          <a:prstGeom prst="rect">
            <a:avLst/>
          </a:prstGeom>
        </p:spPr>
      </p:pic>
      <p:sp>
        <p:nvSpPr>
          <p:cNvPr id="8" name="Капля 7">
            <a:extLst>
              <a:ext uri="{FF2B5EF4-FFF2-40B4-BE49-F238E27FC236}">
                <a16:creationId xmlns:a16="http://schemas.microsoft.com/office/drawing/2014/main" xmlns="" id="{36578888-B5B7-7905-9C73-CA4BB17CF4A1}"/>
              </a:ext>
            </a:extLst>
          </p:cNvPr>
          <p:cNvSpPr/>
          <p:nvPr/>
        </p:nvSpPr>
        <p:spPr>
          <a:xfrm rot="8119676">
            <a:off x="8257992" y="4269681"/>
            <a:ext cx="309562" cy="296908"/>
          </a:xfrm>
          <a:prstGeom prst="teardrop">
            <a:avLst/>
          </a:prstGeom>
          <a:solidFill>
            <a:srgbClr val="895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???????" charset="-52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036738" y="4050020"/>
            <a:ext cx="2864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???????" charset="-52"/>
              </a:rPr>
              <a:t>                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Зона лесов - 27919,99 га</a:t>
            </a:r>
          </a:p>
        </p:txBody>
      </p:sp>
      <p:sp>
        <p:nvSpPr>
          <p:cNvPr id="57" name="Прямоугольник: скругленные углы 27">
            <a:extLst>
              <a:ext uri="{FF2B5EF4-FFF2-40B4-BE49-F238E27FC236}">
                <a16:creationId xmlns:a16="http://schemas.microsoft.com/office/drawing/2014/main" xmlns="" id="{F78C9979-60B6-6981-D4B3-71AC7FC40C9C}"/>
              </a:ext>
            </a:extLst>
          </p:cNvPr>
          <p:cNvSpPr/>
          <p:nvPr/>
        </p:nvSpPr>
        <p:spPr>
          <a:xfrm>
            <a:off x="1149885" y="4121913"/>
            <a:ext cx="271615" cy="184666"/>
          </a:xfrm>
          <a:prstGeom prst="roundRect">
            <a:avLst/>
          </a:prstGeom>
          <a:solidFill>
            <a:srgbClr val="18906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xmlns="" id="{6CF5880D-1B3A-0C77-E73D-50E32CD82D83}"/>
              </a:ext>
            </a:extLst>
          </p:cNvPr>
          <p:cNvSpPr/>
          <p:nvPr/>
        </p:nvSpPr>
        <p:spPr>
          <a:xfrm rot="8119676">
            <a:off x="10401277" y="3869092"/>
            <a:ext cx="309562" cy="296908"/>
          </a:xfrm>
          <a:prstGeom prst="teardrop">
            <a:avLst/>
          </a:prstGeom>
          <a:solidFill>
            <a:srgbClr val="C198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>
            <a:extLst>
              <a:ext uri="{FF2B5EF4-FFF2-40B4-BE49-F238E27FC236}">
                <a16:creationId xmlns:a16="http://schemas.microsoft.com/office/drawing/2014/main" xmlns="" id="{8B85F1C5-5DE1-5DB3-AAB5-F07C15A844E1}"/>
              </a:ext>
            </a:extLst>
          </p:cNvPr>
          <p:cNvSpPr/>
          <p:nvPr/>
        </p:nvSpPr>
        <p:spPr>
          <a:xfrm rot="8119676">
            <a:off x="9209446" y="2303733"/>
            <a:ext cx="309562" cy="296908"/>
          </a:xfrm>
          <a:prstGeom prst="teardrop">
            <a:avLst/>
          </a:prstGeom>
          <a:solidFill>
            <a:srgbClr val="18906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xmlns="" id="{2D27A71C-E9DA-6FC3-8346-21A8B1BC072A}"/>
              </a:ext>
            </a:extLst>
          </p:cNvPr>
          <p:cNvSpPr/>
          <p:nvPr/>
        </p:nvSpPr>
        <p:spPr>
          <a:xfrm rot="8119676">
            <a:off x="9356806" y="3612639"/>
            <a:ext cx="309562" cy="284072"/>
          </a:xfrm>
          <a:prstGeom prst="teardrop">
            <a:avLst/>
          </a:prstGeom>
          <a:solidFill>
            <a:srgbClr val="BFC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3F6FD2-2E57-AD16-DA62-93DB9D236F1E}"/>
              </a:ext>
            </a:extLst>
          </p:cNvPr>
          <p:cNvSpPr txBox="1"/>
          <p:nvPr/>
        </p:nvSpPr>
        <p:spPr>
          <a:xfrm>
            <a:off x="11435774" y="7565472"/>
            <a:ext cx="418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05380" y="6125116"/>
            <a:ext cx="475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9809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9607" y="0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523406" y="138689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0" y="149112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593913" y="414303"/>
            <a:ext cx="9053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Энергообеспеченность богородского городского округа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C159EB-6DB9-BAEE-3BF9-AC16F4D86740}"/>
              </a:ext>
            </a:extLst>
          </p:cNvPr>
          <p:cNvSpPr/>
          <p:nvPr/>
        </p:nvSpPr>
        <p:spPr>
          <a:xfrm>
            <a:off x="1402388" y="602859"/>
            <a:ext cx="10716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48EB346-A665-3080-8348-2CA6D591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08" y="1232969"/>
            <a:ext cx="270605" cy="32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8CA160D-A17C-EDDF-CBDD-84F451041497}"/>
              </a:ext>
            </a:extLst>
          </p:cNvPr>
          <p:cNvSpPr/>
          <p:nvPr/>
        </p:nvSpPr>
        <p:spPr>
          <a:xfrm>
            <a:off x="1710729" y="1118521"/>
            <a:ext cx="56109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ПАО «МОЭСК»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резерв мощности для технологического присоединения - 306.69 МВА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945A73C-60E0-E4A9-28F7-596A68DD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10" y="1932788"/>
            <a:ext cx="304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81CC32F-0D78-10AA-28A1-896F12670E6C}"/>
              </a:ext>
            </a:extLst>
          </p:cNvPr>
          <p:cNvSpPr/>
          <p:nvPr/>
        </p:nvSpPr>
        <p:spPr>
          <a:xfrm>
            <a:off x="1710729" y="1821321"/>
            <a:ext cx="238238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АО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Ногинскмежрайгаз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»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https://mosoblgaz.ru/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)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Подключение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Юридическим лицам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4A627A6-0EDC-CF3B-719A-4D952F531AC3}"/>
              </a:ext>
            </a:extLst>
          </p:cNvPr>
          <p:cNvSpPr/>
          <p:nvPr/>
        </p:nvSpPr>
        <p:spPr>
          <a:xfrm>
            <a:off x="1674406" y="3709144"/>
            <a:ext cx="21275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ГКУ МО «АРКИ»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http://arki.mosreg.ru/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3590AE5-5F07-766D-9D9D-1CD5D38C1731}"/>
              </a:ext>
            </a:extLst>
          </p:cNvPr>
          <p:cNvSpPr/>
          <p:nvPr/>
        </p:nvSpPr>
        <p:spPr>
          <a:xfrm>
            <a:off x="1698531" y="4433106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Деятельность</a:t>
            </a:r>
          </a:p>
        </p:txBody>
      </p:sp>
      <p:sp>
        <p:nvSpPr>
          <p:cNvPr id="13" name="Стрелка вниз 11">
            <a:extLst>
              <a:ext uri="{FF2B5EF4-FFF2-40B4-BE49-F238E27FC236}">
                <a16:creationId xmlns:a16="http://schemas.microsoft.com/office/drawing/2014/main" xmlns="" id="{D4B34AAF-D61E-DFD9-E402-0A894A58661B}"/>
              </a:ext>
            </a:extLst>
          </p:cNvPr>
          <p:cNvSpPr/>
          <p:nvPr/>
        </p:nvSpPr>
        <p:spPr>
          <a:xfrm>
            <a:off x="2286256" y="3018172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38">
            <a:extLst>
              <a:ext uri="{FF2B5EF4-FFF2-40B4-BE49-F238E27FC236}">
                <a16:creationId xmlns:a16="http://schemas.microsoft.com/office/drawing/2014/main" xmlns="" id="{CF1CE8AA-AE9C-E8E5-5610-9942D5009D01}"/>
              </a:ext>
            </a:extLst>
          </p:cNvPr>
          <p:cNvSpPr/>
          <p:nvPr/>
        </p:nvSpPr>
        <p:spPr>
          <a:xfrm>
            <a:off x="2311956" y="3559515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40">
            <a:extLst>
              <a:ext uri="{FF2B5EF4-FFF2-40B4-BE49-F238E27FC236}">
                <a16:creationId xmlns:a16="http://schemas.microsoft.com/office/drawing/2014/main" xmlns="" id="{F0F294BE-A607-7A2B-4B0D-06CC3AE091BF}"/>
              </a:ext>
            </a:extLst>
          </p:cNvPr>
          <p:cNvSpPr/>
          <p:nvPr/>
        </p:nvSpPr>
        <p:spPr>
          <a:xfrm>
            <a:off x="2381138" y="4314054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49D55EB-0CF7-47E4-B92B-F93BB7922585}"/>
              </a:ext>
            </a:extLst>
          </p:cNvPr>
          <p:cNvSpPr/>
          <p:nvPr/>
        </p:nvSpPr>
        <p:spPr>
          <a:xfrm>
            <a:off x="1672257" y="4892431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Карта свободных мощностей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285F233-DA67-CB29-E81E-055435BE77C8}"/>
              </a:ext>
            </a:extLst>
          </p:cNvPr>
          <p:cNvSpPr/>
          <p:nvPr/>
        </p:nvSpPr>
        <p:spPr>
          <a:xfrm>
            <a:off x="1685362" y="54931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Теплоснабжение,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водоснабжение, водоотведение</a:t>
            </a:r>
          </a:p>
        </p:txBody>
      </p:sp>
      <p:sp>
        <p:nvSpPr>
          <p:cNvPr id="23" name="Стрелка вниз 45">
            <a:extLst>
              <a:ext uri="{FF2B5EF4-FFF2-40B4-BE49-F238E27FC236}">
                <a16:creationId xmlns:a16="http://schemas.microsoft.com/office/drawing/2014/main" xmlns="" id="{B56E2FC8-AB86-B4DF-2EF5-5DF0FC9D34A9}"/>
              </a:ext>
            </a:extLst>
          </p:cNvPr>
          <p:cNvSpPr/>
          <p:nvPr/>
        </p:nvSpPr>
        <p:spPr>
          <a:xfrm>
            <a:off x="2381138" y="5315057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4392FE72-F38A-175F-D237-2A7D4B743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19" y="1968680"/>
            <a:ext cx="4523909" cy="411641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C6B0F55D-C78E-FA32-6216-60471883D9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61" y="2574261"/>
            <a:ext cx="2143453" cy="3530851"/>
          </a:xfrm>
          <a:prstGeom prst="rect">
            <a:avLst/>
          </a:prstGeom>
        </p:spPr>
      </p:pic>
      <p:sp>
        <p:nvSpPr>
          <p:cNvPr id="44" name="Стрелка вниз 40">
            <a:extLst>
              <a:ext uri="{FF2B5EF4-FFF2-40B4-BE49-F238E27FC236}">
                <a16:creationId xmlns:a16="http://schemas.microsoft.com/office/drawing/2014/main" xmlns="" id="{F0F294BE-A607-7A2B-4B0D-06CC3AE091BF}"/>
              </a:ext>
            </a:extLst>
          </p:cNvPr>
          <p:cNvSpPr/>
          <p:nvPr/>
        </p:nvSpPr>
        <p:spPr>
          <a:xfrm>
            <a:off x="2381138" y="4742158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396932" y="6125116"/>
            <a:ext cx="484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5486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19328" y="206262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298" y="200641"/>
            <a:ext cx="524836" cy="681590"/>
          </a:xfrm>
          <a:prstGeom prst="rect">
            <a:avLst/>
          </a:prstGeom>
        </p:spPr>
      </p:pic>
      <p:sp>
        <p:nvSpPr>
          <p:cNvPr id="2" name="Google Shape;333;p43">
            <a:extLst>
              <a:ext uri="{FF2B5EF4-FFF2-40B4-BE49-F238E27FC236}">
                <a16:creationId xmlns:a16="http://schemas.microsoft.com/office/drawing/2014/main" xmlns="" id="{4D612340-AC9A-BC70-08DC-204257DA7DE4}"/>
              </a:ext>
            </a:extLst>
          </p:cNvPr>
          <p:cNvSpPr/>
          <p:nvPr/>
        </p:nvSpPr>
        <p:spPr>
          <a:xfrm>
            <a:off x="330490" y="1592110"/>
            <a:ext cx="1810263" cy="1466541"/>
          </a:xfrm>
          <a:custGeom>
            <a:avLst/>
            <a:gdLst/>
            <a:ahLst/>
            <a:cxnLst/>
            <a:rect l="l" t="t" r="r" b="b"/>
            <a:pathLst>
              <a:path w="1244405" h="1244405" extrusionOk="0">
                <a:moveTo>
                  <a:pt x="0" y="622203"/>
                </a:moveTo>
                <a:cubicBezTo>
                  <a:pt x="0" y="278570"/>
                  <a:pt x="278570" y="0"/>
                  <a:pt x="622203" y="0"/>
                </a:cubicBezTo>
                <a:cubicBezTo>
                  <a:pt x="965836" y="0"/>
                  <a:pt x="1244406" y="278570"/>
                  <a:pt x="1244406" y="622203"/>
                </a:cubicBezTo>
                <a:cubicBezTo>
                  <a:pt x="1244406" y="965836"/>
                  <a:pt x="965836" y="1244406"/>
                  <a:pt x="622203" y="1244406"/>
                </a:cubicBezTo>
                <a:cubicBezTo>
                  <a:pt x="278570" y="1244406"/>
                  <a:pt x="0" y="965836"/>
                  <a:pt x="0" y="6222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2967" tIns="242967" rIns="242967" bIns="24296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rPr>
              <a:t>Запрос от инвестора</a:t>
            </a:r>
            <a:endParaRPr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9;p43">
            <a:extLst>
              <a:ext uri="{FF2B5EF4-FFF2-40B4-BE49-F238E27FC236}">
                <a16:creationId xmlns:a16="http://schemas.microsoft.com/office/drawing/2014/main" xmlns="" id="{BC3527FF-6687-D5FE-958F-94E5F8BBF639}"/>
              </a:ext>
            </a:extLst>
          </p:cNvPr>
          <p:cNvSpPr txBox="1"/>
          <p:nvPr/>
        </p:nvSpPr>
        <p:spPr>
          <a:xfrm>
            <a:off x="1047034" y="1563178"/>
            <a:ext cx="395393" cy="2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ru" sz="1467" b="1" dirty="0">
                <a:solidFill>
                  <a:srgbClr val="434343"/>
                </a:solidFill>
                <a:latin typeface="Bebas Neue Bold" panose="020B0606020202050201" pitchFamily="34" charset="-52"/>
              </a:rPr>
              <a:t>1</a:t>
            </a:r>
            <a:endParaRPr sz="1467" dirty="0">
              <a:solidFill>
                <a:srgbClr val="434343"/>
              </a:solidFill>
              <a:latin typeface="Bebas Neue Bold" panose="020B0606020202050201" pitchFamily="34" charset="-52"/>
            </a:endParaRPr>
          </a:p>
        </p:txBody>
      </p:sp>
      <p:grpSp>
        <p:nvGrpSpPr>
          <p:cNvPr id="6" name="Google Shape;350;p43">
            <a:extLst>
              <a:ext uri="{FF2B5EF4-FFF2-40B4-BE49-F238E27FC236}">
                <a16:creationId xmlns:a16="http://schemas.microsoft.com/office/drawing/2014/main" xmlns="" id="{DC3B4D81-0B7F-AC3C-D945-0ADA719FD50B}"/>
              </a:ext>
            </a:extLst>
          </p:cNvPr>
          <p:cNvGrpSpPr/>
          <p:nvPr/>
        </p:nvGrpSpPr>
        <p:grpSpPr>
          <a:xfrm>
            <a:off x="2263676" y="1573841"/>
            <a:ext cx="1810263" cy="1489017"/>
            <a:chOff x="1601462" y="1337884"/>
            <a:chExt cx="1244405" cy="1263477"/>
          </a:xfrm>
        </p:grpSpPr>
        <p:sp>
          <p:nvSpPr>
            <p:cNvPr id="7" name="Google Shape;351;p43">
              <a:extLst>
                <a:ext uri="{FF2B5EF4-FFF2-40B4-BE49-F238E27FC236}">
                  <a16:creationId xmlns:a16="http://schemas.microsoft.com/office/drawing/2014/main" xmlns="" id="{11BEFBD7-B289-992D-48BE-F7ED10A3620C}"/>
                </a:ext>
              </a:extLst>
            </p:cNvPr>
            <p:cNvSpPr/>
            <p:nvPr/>
          </p:nvSpPr>
          <p:spPr>
            <a:xfrm>
              <a:off x="1601462" y="1356956"/>
              <a:ext cx="1244405" cy="1244405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Консультация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55;p43">
              <a:extLst>
                <a:ext uri="{FF2B5EF4-FFF2-40B4-BE49-F238E27FC236}">
                  <a16:creationId xmlns:a16="http://schemas.microsoft.com/office/drawing/2014/main" xmlns="" id="{F48F6403-5FA4-BC3C-EAB1-5C0C38FC5D84}"/>
                </a:ext>
              </a:extLst>
            </p:cNvPr>
            <p:cNvSpPr txBox="1"/>
            <p:nvPr/>
          </p:nvSpPr>
          <p:spPr>
            <a:xfrm>
              <a:off x="2116207" y="1337884"/>
              <a:ext cx="293400" cy="20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2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56;p43">
            <a:extLst>
              <a:ext uri="{FF2B5EF4-FFF2-40B4-BE49-F238E27FC236}">
                <a16:creationId xmlns:a16="http://schemas.microsoft.com/office/drawing/2014/main" xmlns="" id="{84F444FC-A8AB-1AC1-AA08-9476B31C624C}"/>
              </a:ext>
            </a:extLst>
          </p:cNvPr>
          <p:cNvGrpSpPr/>
          <p:nvPr/>
        </p:nvGrpSpPr>
        <p:grpSpPr>
          <a:xfrm>
            <a:off x="4196862" y="1591955"/>
            <a:ext cx="1810263" cy="1533223"/>
            <a:chOff x="2865291" y="1308583"/>
            <a:chExt cx="1244405" cy="1300987"/>
          </a:xfrm>
        </p:grpSpPr>
        <p:sp>
          <p:nvSpPr>
            <p:cNvPr id="10" name="Google Shape;357;p43">
              <a:extLst>
                <a:ext uri="{FF2B5EF4-FFF2-40B4-BE49-F238E27FC236}">
                  <a16:creationId xmlns:a16="http://schemas.microsoft.com/office/drawing/2014/main" xmlns="" id="{4A731B73-D154-231F-E4BA-8F132F79234F}"/>
                </a:ext>
              </a:extLst>
            </p:cNvPr>
            <p:cNvSpPr/>
            <p:nvPr/>
          </p:nvSpPr>
          <p:spPr>
            <a:xfrm>
              <a:off x="2865291" y="1365165"/>
              <a:ext cx="1244405" cy="1244405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solidFill>
              <a:srgbClr val="D1FFFF"/>
            </a:solidFill>
            <a:ln w="25400" cap="flat" cmpd="sng">
              <a:solidFill>
                <a:srgbClr val="D1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Отправка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формы на подбор локации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58;p43">
              <a:extLst>
                <a:ext uri="{FF2B5EF4-FFF2-40B4-BE49-F238E27FC236}">
                  <a16:creationId xmlns:a16="http://schemas.microsoft.com/office/drawing/2014/main" xmlns="" id="{AD93A73C-B168-E5CE-689A-68C9BC2A583C}"/>
                </a:ext>
              </a:extLst>
            </p:cNvPr>
            <p:cNvSpPr txBox="1"/>
            <p:nvPr/>
          </p:nvSpPr>
          <p:spPr>
            <a:xfrm>
              <a:off x="3371973" y="1308583"/>
              <a:ext cx="271800" cy="20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3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359;p43">
            <a:extLst>
              <a:ext uri="{FF2B5EF4-FFF2-40B4-BE49-F238E27FC236}">
                <a16:creationId xmlns:a16="http://schemas.microsoft.com/office/drawing/2014/main" xmlns="" id="{1A64F5ED-4903-6661-7C2A-525593C88059}"/>
              </a:ext>
            </a:extLst>
          </p:cNvPr>
          <p:cNvGrpSpPr/>
          <p:nvPr/>
        </p:nvGrpSpPr>
        <p:grpSpPr>
          <a:xfrm>
            <a:off x="6129843" y="1571886"/>
            <a:ext cx="1901380" cy="1497069"/>
            <a:chOff x="4108486" y="883276"/>
            <a:chExt cx="1307040" cy="1270309"/>
          </a:xfrm>
        </p:grpSpPr>
        <p:sp>
          <p:nvSpPr>
            <p:cNvPr id="13" name="Google Shape;360;p43">
              <a:extLst>
                <a:ext uri="{FF2B5EF4-FFF2-40B4-BE49-F238E27FC236}">
                  <a16:creationId xmlns:a16="http://schemas.microsoft.com/office/drawing/2014/main" xmlns="" id="{3A90E5DB-81EE-BAA3-FC75-BB14AFBD9159}"/>
                </a:ext>
              </a:extLst>
            </p:cNvPr>
            <p:cNvSpPr/>
            <p:nvPr/>
          </p:nvSpPr>
          <p:spPr>
            <a:xfrm>
              <a:off x="4108486" y="924865"/>
              <a:ext cx="1307040" cy="1228720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solidFill>
              <a:srgbClr val="D1FFFF"/>
            </a:solidFill>
            <a:ln w="25400" cap="flat" cmpd="sng">
              <a:solidFill>
                <a:srgbClr val="D1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Получение </a:t>
              </a:r>
              <a:r>
                <a:rPr lang="ru-RU" sz="1600" b="1" dirty="0" err="1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ТЭПов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 проекта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61;p43">
              <a:extLst>
                <a:ext uri="{FF2B5EF4-FFF2-40B4-BE49-F238E27FC236}">
                  <a16:creationId xmlns:a16="http://schemas.microsoft.com/office/drawing/2014/main" xmlns="" id="{639F5DA2-9E44-05EE-12D2-2E471A812139}"/>
                </a:ext>
              </a:extLst>
            </p:cNvPr>
            <p:cNvSpPr txBox="1"/>
            <p:nvPr/>
          </p:nvSpPr>
          <p:spPr>
            <a:xfrm>
              <a:off x="4658921" y="883276"/>
              <a:ext cx="271800" cy="204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4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365;p43">
            <a:extLst>
              <a:ext uri="{FF2B5EF4-FFF2-40B4-BE49-F238E27FC236}">
                <a16:creationId xmlns:a16="http://schemas.microsoft.com/office/drawing/2014/main" xmlns="" id="{A585A7AB-A831-C22F-C4F2-27DBF1E35E90}"/>
              </a:ext>
            </a:extLst>
          </p:cNvPr>
          <p:cNvGrpSpPr/>
          <p:nvPr/>
        </p:nvGrpSpPr>
        <p:grpSpPr>
          <a:xfrm>
            <a:off x="10182599" y="1586383"/>
            <a:ext cx="1810263" cy="1466541"/>
            <a:chOff x="5268741" y="903186"/>
            <a:chExt cx="1244405" cy="124440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Google Shape;366;p43">
              <a:extLst>
                <a:ext uri="{FF2B5EF4-FFF2-40B4-BE49-F238E27FC236}">
                  <a16:creationId xmlns:a16="http://schemas.microsoft.com/office/drawing/2014/main" xmlns="" id="{4EBBE462-961F-537C-4C3D-759A6BABC70D}"/>
                </a:ext>
              </a:extLst>
            </p:cNvPr>
            <p:cNvSpPr/>
            <p:nvPr/>
          </p:nvSpPr>
          <p:spPr>
            <a:xfrm>
              <a:off x="5268741" y="903186"/>
              <a:ext cx="1244405" cy="1244405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Решение земельно-имущественных вопросов/формирование проектов ГЧП, МЧП</a:t>
              </a:r>
            </a:p>
          </p:txBody>
        </p:sp>
        <p:sp>
          <p:nvSpPr>
            <p:cNvPr id="17" name="Google Shape;367;p43">
              <a:extLst>
                <a:ext uri="{FF2B5EF4-FFF2-40B4-BE49-F238E27FC236}">
                  <a16:creationId xmlns:a16="http://schemas.microsoft.com/office/drawing/2014/main" xmlns="" id="{31B5403B-F921-8630-3A01-CA103D7071A0}"/>
                </a:ext>
              </a:extLst>
            </p:cNvPr>
            <p:cNvSpPr txBox="1"/>
            <p:nvPr/>
          </p:nvSpPr>
          <p:spPr>
            <a:xfrm>
              <a:off x="5781596" y="938672"/>
              <a:ext cx="271800" cy="204600"/>
            </a:xfrm>
            <a:prstGeom prst="rect">
              <a:avLst/>
            </a:prstGeom>
            <a:grpFill/>
            <a:ln w="9525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6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68;p43">
            <a:extLst>
              <a:ext uri="{FF2B5EF4-FFF2-40B4-BE49-F238E27FC236}">
                <a16:creationId xmlns:a16="http://schemas.microsoft.com/office/drawing/2014/main" xmlns="" id="{A7F25FF0-DB96-B013-6C84-37D6E2EB1B17}"/>
              </a:ext>
            </a:extLst>
          </p:cNvPr>
          <p:cNvGrpSpPr/>
          <p:nvPr/>
        </p:nvGrpSpPr>
        <p:grpSpPr>
          <a:xfrm>
            <a:off x="10182599" y="3062858"/>
            <a:ext cx="1810263" cy="1534485"/>
            <a:chOff x="8989654" y="-613189"/>
            <a:chExt cx="1244405" cy="13020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Google Shape;369;p43">
              <a:extLst>
                <a:ext uri="{FF2B5EF4-FFF2-40B4-BE49-F238E27FC236}">
                  <a16:creationId xmlns:a16="http://schemas.microsoft.com/office/drawing/2014/main" xmlns="" id="{6ACF9100-7927-DF39-A301-720188137B30}"/>
                </a:ext>
              </a:extLst>
            </p:cNvPr>
            <p:cNvSpPr/>
            <p:nvPr/>
          </p:nvSpPr>
          <p:spPr>
            <a:xfrm>
              <a:off x="8989654" y="-555536"/>
              <a:ext cx="1244405" cy="1244405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Привлечение ЦИОГВ (МИИ и др.) в части получения региональных мер поддержек</a:t>
              </a:r>
              <a:endParaRPr sz="1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70;p43">
              <a:extLst>
                <a:ext uri="{FF2B5EF4-FFF2-40B4-BE49-F238E27FC236}">
                  <a16:creationId xmlns:a16="http://schemas.microsoft.com/office/drawing/2014/main" xmlns="" id="{5CAA26E6-F9A6-D144-560C-1E93A8D29BBC}"/>
                </a:ext>
              </a:extLst>
            </p:cNvPr>
            <p:cNvSpPr txBox="1"/>
            <p:nvPr/>
          </p:nvSpPr>
          <p:spPr>
            <a:xfrm>
              <a:off x="9506415" y="-613189"/>
              <a:ext cx="271800" cy="212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7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371;p43">
            <a:extLst>
              <a:ext uri="{FF2B5EF4-FFF2-40B4-BE49-F238E27FC236}">
                <a16:creationId xmlns:a16="http://schemas.microsoft.com/office/drawing/2014/main" xmlns="" id="{FCBB95AF-9494-1150-D6C9-253EDC38D73A}"/>
              </a:ext>
            </a:extLst>
          </p:cNvPr>
          <p:cNvGrpSpPr/>
          <p:nvPr/>
        </p:nvGrpSpPr>
        <p:grpSpPr>
          <a:xfrm>
            <a:off x="10144018" y="4597343"/>
            <a:ext cx="1840185" cy="1556505"/>
            <a:chOff x="9073981" y="3223438"/>
            <a:chExt cx="1264974" cy="132074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Google Shape;372;p43">
              <a:extLst>
                <a:ext uri="{FF2B5EF4-FFF2-40B4-BE49-F238E27FC236}">
                  <a16:creationId xmlns:a16="http://schemas.microsoft.com/office/drawing/2014/main" xmlns="" id="{EFB5FA4A-95BB-9C3B-3358-F6C3CE44129D}"/>
                </a:ext>
              </a:extLst>
            </p:cNvPr>
            <p:cNvSpPr/>
            <p:nvPr/>
          </p:nvSpPr>
          <p:spPr>
            <a:xfrm>
              <a:off x="9073981" y="3279206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Инженерное сопровождение (помощь в получении ТУ (совместно с АРКИ/ЦСС)</a:t>
              </a:r>
              <a:endParaRPr sz="1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73;p43">
              <a:extLst>
                <a:ext uri="{FF2B5EF4-FFF2-40B4-BE49-F238E27FC236}">
                  <a16:creationId xmlns:a16="http://schemas.microsoft.com/office/drawing/2014/main" xmlns="" id="{8808D63F-984E-0E75-3C32-2298429996B6}"/>
                </a:ext>
              </a:extLst>
            </p:cNvPr>
            <p:cNvSpPr txBox="1"/>
            <p:nvPr/>
          </p:nvSpPr>
          <p:spPr>
            <a:xfrm>
              <a:off x="9594611" y="3223438"/>
              <a:ext cx="293400" cy="20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8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74;p43">
            <a:extLst>
              <a:ext uri="{FF2B5EF4-FFF2-40B4-BE49-F238E27FC236}">
                <a16:creationId xmlns:a16="http://schemas.microsoft.com/office/drawing/2014/main" xmlns="" id="{0728BDC0-D698-F332-D58A-6EC321CB728E}"/>
              </a:ext>
            </a:extLst>
          </p:cNvPr>
          <p:cNvGrpSpPr/>
          <p:nvPr/>
        </p:nvGrpSpPr>
        <p:grpSpPr>
          <a:xfrm>
            <a:off x="8245966" y="4696851"/>
            <a:ext cx="1840185" cy="1490782"/>
            <a:chOff x="6505465" y="3307414"/>
            <a:chExt cx="1264974" cy="126497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Google Shape;375;p43">
              <a:extLst>
                <a:ext uri="{FF2B5EF4-FFF2-40B4-BE49-F238E27FC236}">
                  <a16:creationId xmlns:a16="http://schemas.microsoft.com/office/drawing/2014/main" xmlns="" id="{7D04FEC6-E9B1-2E65-CDFC-3EA50DA2CE1F}"/>
                </a:ext>
              </a:extLst>
            </p:cNvPr>
            <p:cNvSpPr/>
            <p:nvPr/>
          </p:nvSpPr>
          <p:spPr>
            <a:xfrm>
              <a:off x="6505465" y="3307414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76;p43">
              <a:extLst>
                <a:ext uri="{FF2B5EF4-FFF2-40B4-BE49-F238E27FC236}">
                  <a16:creationId xmlns:a16="http://schemas.microsoft.com/office/drawing/2014/main" xmlns="" id="{E44631F3-32B6-6293-6FB0-D2B06E5BF9D8}"/>
                </a:ext>
              </a:extLst>
            </p:cNvPr>
            <p:cNvSpPr txBox="1"/>
            <p:nvPr/>
          </p:nvSpPr>
          <p:spPr>
            <a:xfrm>
              <a:off x="7008552" y="3341243"/>
              <a:ext cx="320985" cy="205455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9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380;p43">
            <a:extLst>
              <a:ext uri="{FF2B5EF4-FFF2-40B4-BE49-F238E27FC236}">
                <a16:creationId xmlns:a16="http://schemas.microsoft.com/office/drawing/2014/main" xmlns="" id="{937D1872-767E-1D6D-BC18-76ABBA87F39B}"/>
              </a:ext>
            </a:extLst>
          </p:cNvPr>
          <p:cNvGrpSpPr/>
          <p:nvPr/>
        </p:nvGrpSpPr>
        <p:grpSpPr>
          <a:xfrm>
            <a:off x="184496" y="4700092"/>
            <a:ext cx="1811492" cy="1532454"/>
            <a:chOff x="4010815" y="3308801"/>
            <a:chExt cx="1245250" cy="130033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Google Shape;381;p43">
              <a:extLst>
                <a:ext uri="{FF2B5EF4-FFF2-40B4-BE49-F238E27FC236}">
                  <a16:creationId xmlns:a16="http://schemas.microsoft.com/office/drawing/2014/main" xmlns="" id="{E746252F-E496-5F06-EE35-57486E27EEE4}"/>
                </a:ext>
              </a:extLst>
            </p:cNvPr>
            <p:cNvSpPr/>
            <p:nvPr/>
          </p:nvSpPr>
          <p:spPr>
            <a:xfrm>
              <a:off x="4010815" y="3332358"/>
              <a:ext cx="1245250" cy="1276777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Мониторинг хода реализации проекта</a:t>
              </a:r>
              <a:endParaRPr sz="1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82;p43">
              <a:extLst>
                <a:ext uri="{FF2B5EF4-FFF2-40B4-BE49-F238E27FC236}">
                  <a16:creationId xmlns:a16="http://schemas.microsoft.com/office/drawing/2014/main" xmlns="" id="{608CE756-823F-8B65-7C3C-0CC883BCC287}"/>
                </a:ext>
              </a:extLst>
            </p:cNvPr>
            <p:cNvSpPr txBox="1"/>
            <p:nvPr/>
          </p:nvSpPr>
          <p:spPr>
            <a:xfrm>
              <a:off x="4484587" y="3308801"/>
              <a:ext cx="349200" cy="243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13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83;p43">
            <a:extLst>
              <a:ext uri="{FF2B5EF4-FFF2-40B4-BE49-F238E27FC236}">
                <a16:creationId xmlns:a16="http://schemas.microsoft.com/office/drawing/2014/main" xmlns="" id="{745A40B6-294B-73A1-7EEB-06CB522BDFCC}"/>
              </a:ext>
            </a:extLst>
          </p:cNvPr>
          <p:cNvGrpSpPr/>
          <p:nvPr/>
        </p:nvGrpSpPr>
        <p:grpSpPr>
          <a:xfrm>
            <a:off x="6240341" y="4633589"/>
            <a:ext cx="1840185" cy="1551390"/>
            <a:chOff x="2710542" y="3255986"/>
            <a:chExt cx="1264974" cy="131640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Google Shape;384;p43">
              <a:extLst>
                <a:ext uri="{FF2B5EF4-FFF2-40B4-BE49-F238E27FC236}">
                  <a16:creationId xmlns:a16="http://schemas.microsoft.com/office/drawing/2014/main" xmlns="" id="{2589CC18-9BE1-A737-5783-366AAC09FF65}"/>
                </a:ext>
              </a:extLst>
            </p:cNvPr>
            <p:cNvSpPr/>
            <p:nvPr/>
          </p:nvSpPr>
          <p:spPr>
            <a:xfrm>
              <a:off x="2710542" y="3307414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Получение разрешения на строительство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85;p43">
              <a:extLst>
                <a:ext uri="{FF2B5EF4-FFF2-40B4-BE49-F238E27FC236}">
                  <a16:creationId xmlns:a16="http://schemas.microsoft.com/office/drawing/2014/main" xmlns="" id="{09E3F8DF-1EB0-7908-9CE2-7CB7399DD3B3}"/>
                </a:ext>
              </a:extLst>
            </p:cNvPr>
            <p:cNvSpPr txBox="1"/>
            <p:nvPr/>
          </p:nvSpPr>
          <p:spPr>
            <a:xfrm>
              <a:off x="3141491" y="3255986"/>
              <a:ext cx="386100" cy="243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1</a:t>
              </a:r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0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386;p43">
            <a:extLst>
              <a:ext uri="{FF2B5EF4-FFF2-40B4-BE49-F238E27FC236}">
                <a16:creationId xmlns:a16="http://schemas.microsoft.com/office/drawing/2014/main" xmlns="" id="{376EED6A-C9D3-7D7C-B378-2DF61009FDD1}"/>
              </a:ext>
            </a:extLst>
          </p:cNvPr>
          <p:cNvGrpSpPr/>
          <p:nvPr/>
        </p:nvGrpSpPr>
        <p:grpSpPr>
          <a:xfrm>
            <a:off x="2184276" y="4694197"/>
            <a:ext cx="1840185" cy="1490782"/>
            <a:chOff x="180593" y="3307414"/>
            <a:chExt cx="1264974" cy="126497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6" name="Google Shape;387;p43">
              <a:extLst>
                <a:ext uri="{FF2B5EF4-FFF2-40B4-BE49-F238E27FC236}">
                  <a16:creationId xmlns:a16="http://schemas.microsoft.com/office/drawing/2014/main" xmlns="" id="{03905C17-99C7-4C87-BAF2-92130755CF3E}"/>
                </a:ext>
              </a:extLst>
            </p:cNvPr>
            <p:cNvSpPr/>
            <p:nvPr/>
          </p:nvSpPr>
          <p:spPr>
            <a:xfrm>
              <a:off x="180593" y="3307414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Ввод в эксплуатацию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88;p43">
              <a:extLst>
                <a:ext uri="{FF2B5EF4-FFF2-40B4-BE49-F238E27FC236}">
                  <a16:creationId xmlns:a16="http://schemas.microsoft.com/office/drawing/2014/main" xmlns="" id="{6165AD42-E673-B397-C2A5-6DDC645B3220}"/>
                </a:ext>
              </a:extLst>
            </p:cNvPr>
            <p:cNvSpPr txBox="1"/>
            <p:nvPr/>
          </p:nvSpPr>
          <p:spPr>
            <a:xfrm>
              <a:off x="634825" y="3336800"/>
              <a:ext cx="386100" cy="243600"/>
            </a:xfrm>
            <a:prstGeom prst="rect">
              <a:avLst/>
            </a:prstGeom>
            <a:grpFill/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1</a:t>
              </a:r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2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400;p43">
            <a:extLst>
              <a:ext uri="{FF2B5EF4-FFF2-40B4-BE49-F238E27FC236}">
                <a16:creationId xmlns:a16="http://schemas.microsoft.com/office/drawing/2014/main" xmlns="" id="{95BDCA38-DBAD-8041-05BE-DEC5B6F4B756}"/>
              </a:ext>
            </a:extLst>
          </p:cNvPr>
          <p:cNvGrpSpPr/>
          <p:nvPr/>
        </p:nvGrpSpPr>
        <p:grpSpPr>
          <a:xfrm>
            <a:off x="4217713" y="4665320"/>
            <a:ext cx="1840185" cy="1519659"/>
            <a:chOff x="1445567" y="3282911"/>
            <a:chExt cx="1264974" cy="128947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9" name="Google Shape;401;p43">
              <a:extLst>
                <a:ext uri="{FF2B5EF4-FFF2-40B4-BE49-F238E27FC236}">
                  <a16:creationId xmlns:a16="http://schemas.microsoft.com/office/drawing/2014/main" xmlns="" id="{53238C01-6C86-35C3-5C1D-F9683851CF5E}"/>
                </a:ext>
              </a:extLst>
            </p:cNvPr>
            <p:cNvSpPr/>
            <p:nvPr/>
          </p:nvSpPr>
          <p:spPr>
            <a:xfrm>
              <a:off x="1445567" y="3307414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Строительство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402;p43">
              <a:extLst>
                <a:ext uri="{FF2B5EF4-FFF2-40B4-BE49-F238E27FC236}">
                  <a16:creationId xmlns:a16="http://schemas.microsoft.com/office/drawing/2014/main" xmlns="" id="{BCE3D039-9D90-AE15-C571-463265D62789}"/>
                </a:ext>
              </a:extLst>
            </p:cNvPr>
            <p:cNvSpPr txBox="1"/>
            <p:nvPr/>
          </p:nvSpPr>
          <p:spPr>
            <a:xfrm>
              <a:off x="1937916" y="3282911"/>
              <a:ext cx="349200" cy="243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11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359;p43">
            <a:extLst>
              <a:ext uri="{FF2B5EF4-FFF2-40B4-BE49-F238E27FC236}">
                <a16:creationId xmlns:a16="http://schemas.microsoft.com/office/drawing/2014/main" xmlns="" id="{D1CB5C24-C607-1BC5-1DBF-7F9B285ED441}"/>
              </a:ext>
            </a:extLst>
          </p:cNvPr>
          <p:cNvGrpSpPr/>
          <p:nvPr/>
        </p:nvGrpSpPr>
        <p:grpSpPr>
          <a:xfrm>
            <a:off x="8150394" y="1573390"/>
            <a:ext cx="1901380" cy="1479534"/>
            <a:chOff x="4074884" y="1271961"/>
            <a:chExt cx="1307040" cy="1255430"/>
          </a:xfrm>
        </p:grpSpPr>
        <p:sp>
          <p:nvSpPr>
            <p:cNvPr id="86" name="Google Shape;360;p43">
              <a:extLst>
                <a:ext uri="{FF2B5EF4-FFF2-40B4-BE49-F238E27FC236}">
                  <a16:creationId xmlns:a16="http://schemas.microsoft.com/office/drawing/2014/main" xmlns="" id="{C6334F54-CBF6-C821-024B-CED1786E2F58}"/>
                </a:ext>
              </a:extLst>
            </p:cNvPr>
            <p:cNvSpPr/>
            <p:nvPr/>
          </p:nvSpPr>
          <p:spPr>
            <a:xfrm>
              <a:off x="4074884" y="1298671"/>
              <a:ext cx="1307040" cy="1228720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solidFill>
              <a:srgbClr val="D1FFFF"/>
            </a:solidFill>
            <a:ln w="25400" cap="flat" cmpd="sng">
              <a:solidFill>
                <a:srgbClr val="D1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Показ свободных площадок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361;p43">
              <a:extLst>
                <a:ext uri="{FF2B5EF4-FFF2-40B4-BE49-F238E27FC236}">
                  <a16:creationId xmlns:a16="http://schemas.microsoft.com/office/drawing/2014/main" xmlns="" id="{CFB9A9E4-FFE2-AC53-3485-0AE9CB1994E8}"/>
                </a:ext>
              </a:extLst>
            </p:cNvPr>
            <p:cNvSpPr txBox="1"/>
            <p:nvPr/>
          </p:nvSpPr>
          <p:spPr>
            <a:xfrm>
              <a:off x="4643669" y="1271961"/>
              <a:ext cx="271800" cy="204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5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64127197-AD13-264E-38A2-F77FF0935D41}"/>
              </a:ext>
            </a:extLst>
          </p:cNvPr>
          <p:cNvCxnSpPr>
            <a:cxnSpLocks/>
          </p:cNvCxnSpPr>
          <p:nvPr/>
        </p:nvCxnSpPr>
        <p:spPr>
          <a:xfrm>
            <a:off x="1028704" y="3187251"/>
            <a:ext cx="8826458" cy="1675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xmlns="" id="{30CE48C0-880A-CD61-3A87-30AAD41F1649}"/>
              </a:ext>
            </a:extLst>
          </p:cNvPr>
          <p:cNvCxnSpPr>
            <a:cxnSpLocks/>
          </p:cNvCxnSpPr>
          <p:nvPr/>
        </p:nvCxnSpPr>
        <p:spPr>
          <a:xfrm>
            <a:off x="9831389" y="3263553"/>
            <a:ext cx="0" cy="1257217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xmlns="" id="{030E3DBD-A13A-966F-25A3-CC70B90649A7}"/>
              </a:ext>
            </a:extLst>
          </p:cNvPr>
          <p:cNvCxnSpPr>
            <a:cxnSpLocks/>
          </p:cNvCxnSpPr>
          <p:nvPr/>
        </p:nvCxnSpPr>
        <p:spPr>
          <a:xfrm flipH="1">
            <a:off x="1031428" y="4578156"/>
            <a:ext cx="8823734" cy="2155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B0B7817E-A51B-F9E0-558F-224884BB22FE}"/>
              </a:ext>
            </a:extLst>
          </p:cNvPr>
          <p:cNvSpPr/>
          <p:nvPr/>
        </p:nvSpPr>
        <p:spPr>
          <a:xfrm>
            <a:off x="8362717" y="5265341"/>
            <a:ext cx="1468672" cy="348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rPr>
              <a:t>Проектирование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5E3103E-5E43-BB12-5C4F-C6DFCCC79FFB}"/>
              </a:ext>
            </a:extLst>
          </p:cNvPr>
          <p:cNvSpPr txBox="1"/>
          <p:nvPr/>
        </p:nvSpPr>
        <p:spPr>
          <a:xfrm>
            <a:off x="1918781" y="407756"/>
            <a:ext cx="79126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План мероприятий по сопровождению инвестиционных проектов в Богородском городском округе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11070" y="6125116"/>
            <a:ext cx="470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65250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384411" y="113447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512" y="89299"/>
            <a:ext cx="524836" cy="681590"/>
          </a:xfrm>
          <a:prstGeom prst="rect">
            <a:avLst/>
          </a:prstGeom>
        </p:spPr>
      </p:pic>
      <p:sp>
        <p:nvSpPr>
          <p:cNvPr id="5" name="Google Shape;349;p43">
            <a:extLst>
              <a:ext uri="{FF2B5EF4-FFF2-40B4-BE49-F238E27FC236}">
                <a16:creationId xmlns:a16="http://schemas.microsoft.com/office/drawing/2014/main" xmlns="" id="{BC3527FF-6687-D5FE-958F-94E5F8BBF639}"/>
              </a:ext>
            </a:extLst>
          </p:cNvPr>
          <p:cNvSpPr txBox="1"/>
          <p:nvPr/>
        </p:nvSpPr>
        <p:spPr>
          <a:xfrm>
            <a:off x="908955" y="1100986"/>
            <a:ext cx="395393" cy="2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467" dirty="0">
              <a:solidFill>
                <a:srgbClr val="434343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5E3103E-5E43-BB12-5C4F-C6DFCCC79FFB}"/>
              </a:ext>
            </a:extLst>
          </p:cNvPr>
          <p:cNvSpPr txBox="1"/>
          <p:nvPr/>
        </p:nvSpPr>
        <p:spPr>
          <a:xfrm>
            <a:off x="3587798" y="496689"/>
            <a:ext cx="7912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Предприниматели могут обратиться: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B87D92A-79E6-0CD2-5B96-611368AB91D3}"/>
              </a:ext>
            </a:extLst>
          </p:cNvPr>
          <p:cNvSpPr txBox="1"/>
          <p:nvPr/>
        </p:nvSpPr>
        <p:spPr>
          <a:xfrm>
            <a:off x="759319" y="1594450"/>
            <a:ext cx="9015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Администрация Богородского городского округа Московской области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Адрес: г. Ногинск, ул. Советская, 42, официальный сайт: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  <a:hlinkClick r:id="rId4"/>
              </a:rPr>
              <a:t>http://bogorodsky-okrug.ru/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Бизнес портал: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https://noginsk-invest.ru/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79362881-7C96-DE36-AFDB-CD53936511EB}"/>
              </a:ext>
            </a:extLst>
          </p:cNvPr>
          <p:cNvSpPr txBox="1"/>
          <p:nvPr/>
        </p:nvSpPr>
        <p:spPr>
          <a:xfrm>
            <a:off x="-2071156" y="1182604"/>
            <a:ext cx="9015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Горячая линия для предпринимателей: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617967C1-D806-523A-CC8F-16D01584B9B9}"/>
              </a:ext>
            </a:extLst>
          </p:cNvPr>
          <p:cNvSpPr txBox="1"/>
          <p:nvPr/>
        </p:nvSpPr>
        <p:spPr>
          <a:xfrm>
            <a:off x="5339468" y="856903"/>
            <a:ext cx="1406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Bebas Neue Bold" panose="020B0606020202050201" pitchFamily="34" charset="-52"/>
              </a:rPr>
              <a:t>0150</a:t>
            </a:r>
          </a:p>
        </p:txBody>
      </p:sp>
      <p:graphicFrame>
        <p:nvGraphicFramePr>
          <p:cNvPr id="136" name="Таблица 135">
            <a:extLst>
              <a:ext uri="{FF2B5EF4-FFF2-40B4-BE49-F238E27FC236}">
                <a16:creationId xmlns:a16="http://schemas.microsoft.com/office/drawing/2014/main" xmlns="" id="{DDED0746-2BCA-0D0B-4D9D-1A4B960D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00659"/>
              </p:ext>
            </p:extLst>
          </p:nvPr>
        </p:nvGraphicFramePr>
        <p:xfrm>
          <a:off x="813784" y="2548691"/>
          <a:ext cx="10277028" cy="397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4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6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48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Контакты (тел, 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e-mail)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Сухин Игорь Васильевич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Глава Богородского городского округа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тел. (496) 514-10-15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bogorodsky-okrug@mosreg.ru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1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Щаулин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 Алексей Алексеевич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Первый заместитель главы администрации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тел. (496) 514-14-36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aa.schaulin.bgo@gmail.com</a:t>
                      </a:r>
                      <a:endParaRPr lang="ru-RU" sz="16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56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Красотова Эльмира </a:t>
                      </a: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Хусаиновна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Начальник управления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социально-экономического развития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тел. (496) 511-83-55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krasotova.e@mail.ru</a:t>
                      </a:r>
                      <a:endParaRPr lang="ru-RU" sz="1600" b="0" i="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6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Евремова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 Юлия Михайловна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Зам. Начальника управления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социально-экономического развития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тел. (496) 514-18-12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oserp@yandex.ru</a:t>
                      </a:r>
                      <a:endParaRPr lang="ru-RU" sz="16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93997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11070" y="6125116"/>
            <a:ext cx="470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3854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355905" y="115356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306" y="115356"/>
            <a:ext cx="524836" cy="681590"/>
          </a:xfrm>
          <a:prstGeom prst="rect">
            <a:avLst/>
          </a:prstGeom>
        </p:spPr>
      </p:pic>
      <p:sp>
        <p:nvSpPr>
          <p:cNvPr id="5" name="Google Shape;349;p43">
            <a:extLst>
              <a:ext uri="{FF2B5EF4-FFF2-40B4-BE49-F238E27FC236}">
                <a16:creationId xmlns:a16="http://schemas.microsoft.com/office/drawing/2014/main" xmlns="" id="{BC3527FF-6687-D5FE-958F-94E5F8BBF639}"/>
              </a:ext>
            </a:extLst>
          </p:cNvPr>
          <p:cNvSpPr txBox="1"/>
          <p:nvPr/>
        </p:nvSpPr>
        <p:spPr>
          <a:xfrm>
            <a:off x="908955" y="1100986"/>
            <a:ext cx="395393" cy="2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467" dirty="0">
              <a:solidFill>
                <a:srgbClr val="434343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5E3103E-5E43-BB12-5C4F-C6DFCCC79FFB}"/>
              </a:ext>
            </a:extLst>
          </p:cNvPr>
          <p:cNvSpPr txBox="1"/>
          <p:nvPr/>
        </p:nvSpPr>
        <p:spPr>
          <a:xfrm>
            <a:off x="2222500" y="496689"/>
            <a:ext cx="9277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          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Значимые инвестиционные проекты</a:t>
            </a:r>
          </a:p>
        </p:txBody>
      </p:sp>
      <p:graphicFrame>
        <p:nvGraphicFramePr>
          <p:cNvPr id="136" name="Таблица 135">
            <a:extLst>
              <a:ext uri="{FF2B5EF4-FFF2-40B4-BE49-F238E27FC236}">
                <a16:creationId xmlns:a16="http://schemas.microsoft.com/office/drawing/2014/main" xmlns="" id="{DDED0746-2BCA-0D0B-4D9D-1A4B960D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20669"/>
              </p:ext>
            </p:extLst>
          </p:nvPr>
        </p:nvGraphicFramePr>
        <p:xfrm>
          <a:off x="825944" y="1100986"/>
          <a:ext cx="10686362" cy="504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10137023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Наименование инвестиционного проекта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Объем инвестиций, млн руб.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Количество новых рабочих мест, ед.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Срок окончания реализации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производства асфальтобетонных смесей марок, аналогичных европейским </a:t>
                      </a:r>
                      <a:b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ООО «ПК Партнер «Нахабино»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823860"/>
                  </a:ext>
                </a:extLst>
              </a:tr>
              <a:tr h="780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завода по производству изделий из металла  и пластика для мебельной отрасли </a:t>
                      </a:r>
                      <a:b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ООО "Живые диваны"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737201"/>
                  </a:ext>
                </a:extLst>
              </a:tr>
              <a:tr h="717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терминально-логистического центра "Электроугли" ООО "</a:t>
                      </a:r>
                      <a:r>
                        <a:rPr lang="ru-RU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Облтранстерминал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14500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673558"/>
                  </a:ext>
                </a:extLst>
              </a:tr>
              <a:tr h="780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мультитемпературного производственно-складского комплекса мощностью 20 тыс. тонн ООО «РРК Логистик»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1700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087043"/>
                  </a:ext>
                </a:extLst>
              </a:tr>
              <a:tr h="780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завода по производству строительных металлических конструкций, изделий и их частей ООО «Индустриально-логистический парк»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347787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95E8DED-FAC4-C5EA-84E7-79037DD0DA12}"/>
              </a:ext>
            </a:extLst>
          </p:cNvPr>
          <p:cNvCxnSpPr>
            <a:cxnSpLocks/>
          </p:cNvCxnSpPr>
          <p:nvPr/>
        </p:nvCxnSpPr>
        <p:spPr>
          <a:xfrm flipH="1">
            <a:off x="830329" y="2208944"/>
            <a:ext cx="10657028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369472" y="6125116"/>
            <a:ext cx="511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6668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0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388856" y="161356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406" y="166279"/>
            <a:ext cx="524836" cy="681590"/>
          </a:xfrm>
          <a:prstGeom prst="rect">
            <a:avLst/>
          </a:prstGeom>
        </p:spPr>
      </p:pic>
      <p:sp>
        <p:nvSpPr>
          <p:cNvPr id="5" name="Google Shape;349;p43">
            <a:extLst>
              <a:ext uri="{FF2B5EF4-FFF2-40B4-BE49-F238E27FC236}">
                <a16:creationId xmlns:a16="http://schemas.microsoft.com/office/drawing/2014/main" xmlns="" id="{BC3527FF-6687-D5FE-958F-94E5F8BBF639}"/>
              </a:ext>
            </a:extLst>
          </p:cNvPr>
          <p:cNvSpPr txBox="1"/>
          <p:nvPr/>
        </p:nvSpPr>
        <p:spPr>
          <a:xfrm>
            <a:off x="908955" y="1100986"/>
            <a:ext cx="395393" cy="2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467" dirty="0">
              <a:solidFill>
                <a:srgbClr val="434343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5E3103E-5E43-BB12-5C4F-C6DFCCC79FFB}"/>
              </a:ext>
            </a:extLst>
          </p:cNvPr>
          <p:cNvSpPr txBox="1"/>
          <p:nvPr/>
        </p:nvSpPr>
        <p:spPr>
          <a:xfrm>
            <a:off x="2222500" y="496689"/>
            <a:ext cx="9277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          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Значимые инвестиционные проекты</a:t>
            </a:r>
          </a:p>
        </p:txBody>
      </p:sp>
      <p:graphicFrame>
        <p:nvGraphicFramePr>
          <p:cNvPr id="136" name="Таблица 135">
            <a:extLst>
              <a:ext uri="{FF2B5EF4-FFF2-40B4-BE49-F238E27FC236}">
                <a16:creationId xmlns:a16="http://schemas.microsoft.com/office/drawing/2014/main" xmlns="" id="{DDED0746-2BCA-0D0B-4D9D-1A4B960D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34199"/>
              </p:ext>
            </p:extLst>
          </p:nvPr>
        </p:nvGraphicFramePr>
        <p:xfrm>
          <a:off x="825500" y="1149804"/>
          <a:ext cx="10787962" cy="5006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10137023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02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Наименование инвестиционного проекта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Объем инвестиций, млн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руб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Количество новых рабочих мест,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ед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Срок окончания реализации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7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завода для выпуска импортозамещающей </a:t>
                      </a:r>
                      <a:r>
                        <a:rPr lang="ru-RU" sz="18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виброизоляционной</a:t>
                      </a:r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 продукции для рельсового транспорта  ООО «</a:t>
                      </a:r>
                      <a:r>
                        <a:rPr lang="ru-RU" sz="18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Пластинвест</a:t>
                      </a:r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0580193"/>
                  </a:ext>
                </a:extLst>
              </a:tr>
              <a:tr h="6549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завода по производству аморфного, осажденного, синтетического диоксида кремния ООО «</a:t>
                      </a:r>
                      <a:r>
                        <a:rPr lang="ru-RU" sz="18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СтройМагПроект</a:t>
                      </a:r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5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завода по производству оборудования для переработки отходов пластика, древесины ООО «Завод Полимерного Машиностроения «</a:t>
                      </a:r>
                      <a:r>
                        <a:rPr lang="ru-RU" sz="18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АтласМаш</a:t>
                      </a:r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многопрофильного центра переработки проката с покрытием АО «Промышленный центр обработки металлов «Электроугли» с объемом переработки более 150 тыс. т/год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61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строительство завода по производству изделий из металла и пластика, высокоточной электронной продукции для тюнинга стрелкового оружия  ООО «Зенит»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939973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A8768FE-0B07-5110-F78E-77C75B9295D9}"/>
              </a:ext>
            </a:extLst>
          </p:cNvPr>
          <p:cNvCxnSpPr>
            <a:cxnSpLocks/>
          </p:cNvCxnSpPr>
          <p:nvPr/>
        </p:nvCxnSpPr>
        <p:spPr>
          <a:xfrm flipH="1">
            <a:off x="825500" y="2250041"/>
            <a:ext cx="107640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11070" y="6125116"/>
            <a:ext cx="470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7758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2</a:t>
            </a:r>
            <a:endParaRPr sz="2400" dirty="0">
              <a:solidFill>
                <a:schemeClr val="tx2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/>
          <p:cNvSpPr/>
          <p:nvPr/>
        </p:nvSpPr>
        <p:spPr>
          <a:xfrm>
            <a:off x="9106949" y="279989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БОГОРОДСКИЙ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06441737-8607-83C9-55CA-C8C6320D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59" y="813270"/>
            <a:ext cx="5503428" cy="525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FE35AB99-74C0-1233-CB2F-8BF8970221B1}"/>
              </a:ext>
            </a:extLst>
          </p:cNvPr>
          <p:cNvCxnSpPr/>
          <p:nvPr/>
        </p:nvCxnSpPr>
        <p:spPr>
          <a:xfrm flipH="1">
            <a:off x="6424232" y="3578850"/>
            <a:ext cx="2570034" cy="537634"/>
          </a:xfrm>
          <a:prstGeom prst="straightConnector1">
            <a:avLst/>
          </a:prstGeom>
          <a:ln w="22225" cmpd="sng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6651E5AF-C754-5F8D-3071-0F2D693CDB4B}"/>
              </a:ext>
            </a:extLst>
          </p:cNvPr>
          <p:cNvCxnSpPr>
            <a:cxnSpLocks/>
          </p:cNvCxnSpPr>
          <p:nvPr/>
        </p:nvCxnSpPr>
        <p:spPr>
          <a:xfrm flipV="1">
            <a:off x="8994266" y="1473709"/>
            <a:ext cx="761624" cy="2127143"/>
          </a:xfrm>
          <a:prstGeom prst="straightConnector1">
            <a:avLst/>
          </a:prstGeom>
          <a:ln w="22225" cmpd="sng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F95AB0-550E-6EB1-FC37-D79E87AE8723}"/>
              </a:ext>
            </a:extLst>
          </p:cNvPr>
          <p:cNvSpPr txBox="1"/>
          <p:nvPr/>
        </p:nvSpPr>
        <p:spPr>
          <a:xfrm>
            <a:off x="9966700" y="151237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220 км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2E98E3F7-935C-AEB5-AF7B-69C3DB8F527D}"/>
              </a:ext>
            </a:extLst>
          </p:cNvPr>
          <p:cNvCxnSpPr>
            <a:cxnSpLocks/>
          </p:cNvCxnSpPr>
          <p:nvPr/>
        </p:nvCxnSpPr>
        <p:spPr>
          <a:xfrm>
            <a:off x="9062488" y="3578850"/>
            <a:ext cx="2119447" cy="124933"/>
          </a:xfrm>
          <a:prstGeom prst="straightConnector1">
            <a:avLst/>
          </a:prstGeom>
          <a:ln w="22225" cmpd="sng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035B54-666A-DBD4-B7AB-93EBB0F91216}"/>
              </a:ext>
            </a:extLst>
          </p:cNvPr>
          <p:cNvSpPr txBox="1"/>
          <p:nvPr/>
        </p:nvSpPr>
        <p:spPr>
          <a:xfrm>
            <a:off x="9797006" y="1243133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Ярославль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D7696B-4FEB-75E7-A899-067732158270}"/>
              </a:ext>
            </a:extLst>
          </p:cNvPr>
          <p:cNvSpPr txBox="1"/>
          <p:nvPr/>
        </p:nvSpPr>
        <p:spPr>
          <a:xfrm>
            <a:off x="9456195" y="4006348"/>
            <a:ext cx="170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Рязань   157 км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2E0DA-E0B1-DD84-9416-8FCE49A931D8}"/>
              </a:ext>
            </a:extLst>
          </p:cNvPr>
          <p:cNvSpPr txBox="1"/>
          <p:nvPr/>
        </p:nvSpPr>
        <p:spPr>
          <a:xfrm>
            <a:off x="9327045" y="3241581"/>
            <a:ext cx="200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Владимир  127 км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7FEEE3-7EB4-9540-FA41-B76E34605A2E}"/>
              </a:ext>
            </a:extLst>
          </p:cNvPr>
          <p:cNvSpPr txBox="1"/>
          <p:nvPr/>
        </p:nvSpPr>
        <p:spPr>
          <a:xfrm>
            <a:off x="6306029" y="3383526"/>
            <a:ext cx="197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Москва  41 км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39D711-DF18-4C76-B081-5BAE8A6B549D}"/>
              </a:ext>
            </a:extLst>
          </p:cNvPr>
          <p:cNvSpPr txBox="1"/>
          <p:nvPr/>
        </p:nvSpPr>
        <p:spPr>
          <a:xfrm>
            <a:off x="6896445" y="5496349"/>
            <a:ext cx="1877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ж/д станция Электроугли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30904E-65D3-17B8-D5F7-2F38701FD914}"/>
              </a:ext>
            </a:extLst>
          </p:cNvPr>
          <p:cNvSpPr txBox="1"/>
          <p:nvPr/>
        </p:nvSpPr>
        <p:spPr>
          <a:xfrm>
            <a:off x="9077158" y="3577798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ж/д станция Ногинск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8DC882BD-20D3-B1E8-528F-8BE6DF876CE5}"/>
              </a:ext>
            </a:extLst>
          </p:cNvPr>
          <p:cNvCxnSpPr>
            <a:cxnSpLocks/>
          </p:cNvCxnSpPr>
          <p:nvPr/>
        </p:nvCxnSpPr>
        <p:spPr>
          <a:xfrm flipH="1">
            <a:off x="7738606" y="3608002"/>
            <a:ext cx="1261440" cy="1506896"/>
          </a:xfrm>
          <a:prstGeom prst="straightConnector1">
            <a:avLst/>
          </a:prstGeom>
          <a:ln w="22225" cmpd="sng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xmlns="" id="{CB77A915-8425-E2E2-B138-CA8E13C0593D}"/>
              </a:ext>
            </a:extLst>
          </p:cNvPr>
          <p:cNvSpPr/>
          <p:nvPr/>
        </p:nvSpPr>
        <p:spPr>
          <a:xfrm>
            <a:off x="7595258" y="5159615"/>
            <a:ext cx="99343" cy="1274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xmlns="" id="{BED5ED6C-B3EB-FFD9-A722-CE3CB440CFA7}"/>
              </a:ext>
            </a:extLst>
          </p:cNvPr>
          <p:cNvSpPr/>
          <p:nvPr/>
        </p:nvSpPr>
        <p:spPr>
          <a:xfrm>
            <a:off x="9019228" y="3637472"/>
            <a:ext cx="99343" cy="1274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EEDC38A-C25F-9A0F-0383-6670B7ADB260}"/>
              </a:ext>
            </a:extLst>
          </p:cNvPr>
          <p:cNvSpPr txBox="1"/>
          <p:nvPr/>
        </p:nvSpPr>
        <p:spPr>
          <a:xfrm>
            <a:off x="1077615" y="770236"/>
            <a:ext cx="4426241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Богородский городской округ расположен в междуречье Клязьмы,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Вори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Шерны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, занимает восточную часть Московской области и граничит с городскими округами Раменский, Щелково, Балашиха, Черноголовка, Электросталь, Павловский Посад, Киржачским районом Владимирской области. </a:t>
            </a:r>
          </a:p>
          <a:p>
            <a:pPr indent="442913"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Административным центром является город Ногинск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, основанный  в 1781 году,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который располагается  в 50 км от города Москва, его территория составляет 7,2 тыс. га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 численностью населения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102,4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тыс.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195189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62996" y="149434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582" y="149434"/>
            <a:ext cx="524836" cy="681590"/>
          </a:xfrm>
          <a:prstGeom prst="rect">
            <a:avLst/>
          </a:prstGeom>
        </p:spPr>
      </p:pic>
      <p:sp>
        <p:nvSpPr>
          <p:cNvPr id="5" name="Google Shape;349;p43">
            <a:extLst>
              <a:ext uri="{FF2B5EF4-FFF2-40B4-BE49-F238E27FC236}">
                <a16:creationId xmlns:a16="http://schemas.microsoft.com/office/drawing/2014/main" xmlns="" id="{BC3527FF-6687-D5FE-958F-94E5F8BBF639}"/>
              </a:ext>
            </a:extLst>
          </p:cNvPr>
          <p:cNvSpPr txBox="1"/>
          <p:nvPr/>
        </p:nvSpPr>
        <p:spPr>
          <a:xfrm>
            <a:off x="908955" y="1100986"/>
            <a:ext cx="395393" cy="2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467" dirty="0">
              <a:solidFill>
                <a:srgbClr val="434343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5E3103E-5E43-BB12-5C4F-C6DFCCC79FFB}"/>
              </a:ext>
            </a:extLst>
          </p:cNvPr>
          <p:cNvSpPr txBox="1"/>
          <p:nvPr/>
        </p:nvSpPr>
        <p:spPr>
          <a:xfrm>
            <a:off x="908955" y="430094"/>
            <a:ext cx="92779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Меры государственной, областной и муниципальной поддержки, оказываемые на территории округа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13218" y="6125116"/>
            <a:ext cx="467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20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BC12F80-9C33-2974-C5F7-7A9945277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46193"/>
              </p:ext>
            </p:extLst>
          </p:nvPr>
        </p:nvGraphicFramePr>
        <p:xfrm>
          <a:off x="527183" y="1620456"/>
          <a:ext cx="11167402" cy="4615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4310">
                  <a:extLst>
                    <a:ext uri="{9D8B030D-6E8A-4147-A177-3AD203B41FA5}">
                      <a16:colId xmlns:a16="http://schemas.microsoft.com/office/drawing/2014/main" xmlns="" val="857328442"/>
                    </a:ext>
                  </a:extLst>
                </a:gridCol>
                <a:gridCol w="4111546">
                  <a:extLst>
                    <a:ext uri="{9D8B030D-6E8A-4147-A177-3AD203B41FA5}">
                      <a16:colId xmlns:a16="http://schemas.microsoft.com/office/drawing/2014/main" xmlns="" val="3546618388"/>
                    </a:ext>
                  </a:extLst>
                </a:gridCol>
                <a:gridCol w="4111546">
                  <a:extLst>
                    <a:ext uri="{9D8B030D-6E8A-4147-A177-3AD203B41FA5}">
                      <a16:colId xmlns:a16="http://schemas.microsoft.com/office/drawing/2014/main" xmlns="" val="1372357796"/>
                    </a:ext>
                  </a:extLst>
                </a:gridCol>
              </a:tblGrid>
              <a:tr h="625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Меры поддержки общие 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меры поддержки Для системообразующих организаций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Меры поддержки для МСП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38559"/>
                  </a:ext>
                </a:extLst>
              </a:tr>
              <a:tr h="674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предоставление участка в аренду без торгов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субсидии для возмещения затрат </a:t>
                      </a:r>
                    </a:p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на производство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льготный кредит мсп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0637411"/>
                  </a:ext>
                </a:extLst>
              </a:tr>
              <a:tr h="674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предоставления земельного участка за 1 рубль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госгарантии по кредитам и облигационным займам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кредитные каникулы до 6 мес.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294063"/>
                  </a:ext>
                </a:extLst>
              </a:tr>
              <a:tr h="6842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льготные займы для проектов импортозамещения  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франшиза: возмещение затрат по аренде </a:t>
                      </a:r>
                      <a:endParaRPr lang="ru-RU" sz="1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899391"/>
                  </a:ext>
                </a:extLst>
              </a:tr>
              <a:tr h="1021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кредиты на пополнение оборотных средств по льготной процентной ставке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субсидии субъектам </a:t>
                      </a:r>
                      <a:r>
                        <a:rPr lang="ru-RU" sz="18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мсп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 из областного бюджета на модернизацию производства 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888935"/>
                  </a:ext>
                </a:extLst>
              </a:tr>
              <a:tr h="93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налоговые льготы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субсидии социальным предпринимателям из муниципального бюджета  на компенсацию затрат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8346" marR="8346" marT="83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3101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7A50445-6537-4FEC-D380-7D975BDC2599}"/>
              </a:ext>
            </a:extLst>
          </p:cNvPr>
          <p:cNvCxnSpPr>
            <a:cxnSpLocks/>
          </p:cNvCxnSpPr>
          <p:nvPr/>
        </p:nvCxnSpPr>
        <p:spPr>
          <a:xfrm flipH="1">
            <a:off x="496854" y="2262783"/>
            <a:ext cx="1113596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8BD2F45-89C7-9684-3EEC-9FDB377715FC}"/>
              </a:ext>
            </a:extLst>
          </p:cNvPr>
          <p:cNvCxnSpPr>
            <a:cxnSpLocks/>
          </p:cNvCxnSpPr>
          <p:nvPr/>
        </p:nvCxnSpPr>
        <p:spPr>
          <a:xfrm>
            <a:off x="3471598" y="1620456"/>
            <a:ext cx="0" cy="461515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5AD9171-7383-7ADE-B073-00EB8BDFFF10}"/>
              </a:ext>
            </a:extLst>
          </p:cNvPr>
          <p:cNvCxnSpPr>
            <a:cxnSpLocks/>
          </p:cNvCxnSpPr>
          <p:nvPr/>
        </p:nvCxnSpPr>
        <p:spPr>
          <a:xfrm>
            <a:off x="7589630" y="1620456"/>
            <a:ext cx="0" cy="461515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CA31BE-B1FD-7307-AC5B-53DFA970C1EC}"/>
              </a:ext>
            </a:extLst>
          </p:cNvPr>
          <p:cNvSpPr txBox="1"/>
          <p:nvPr/>
        </p:nvSpPr>
        <p:spPr>
          <a:xfrm>
            <a:off x="511404" y="6511095"/>
            <a:ext cx="1084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Полный перечень мер размещен на Инвестиционном портале МО: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https://invest.mosreg.ru/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875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46521" y="96704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216" y="149434"/>
            <a:ext cx="524836" cy="681590"/>
          </a:xfrm>
          <a:prstGeom prst="rect">
            <a:avLst/>
          </a:prstGeom>
        </p:spPr>
      </p:pic>
      <p:sp>
        <p:nvSpPr>
          <p:cNvPr id="5" name="Google Shape;349;p43">
            <a:extLst>
              <a:ext uri="{FF2B5EF4-FFF2-40B4-BE49-F238E27FC236}">
                <a16:creationId xmlns:a16="http://schemas.microsoft.com/office/drawing/2014/main" xmlns="" id="{BC3527FF-6687-D5FE-958F-94E5F8BBF639}"/>
              </a:ext>
            </a:extLst>
          </p:cNvPr>
          <p:cNvSpPr txBox="1"/>
          <p:nvPr/>
        </p:nvSpPr>
        <p:spPr>
          <a:xfrm>
            <a:off x="908955" y="1100986"/>
            <a:ext cx="395393" cy="2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467" dirty="0">
              <a:solidFill>
                <a:srgbClr val="434343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5E3103E-5E43-BB12-5C4F-C6DFCCC79FFB}"/>
              </a:ext>
            </a:extLst>
          </p:cNvPr>
          <p:cNvSpPr txBox="1"/>
          <p:nvPr/>
        </p:nvSpPr>
        <p:spPr>
          <a:xfrm>
            <a:off x="1619560" y="569414"/>
            <a:ext cx="9277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Электронные сервисы для бизнеса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4916" y="1089145"/>
            <a:ext cx="9518043" cy="49307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Инвестиционный портал Московской области: https://invest.mosreg.ru/</a:t>
            </a:r>
            <a:endParaRPr lang="ru-RU" sz="1200" dirty="0">
              <a:latin typeface="Bebas Neue Bold" panose="020B0606020202050201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Московский областной фонд развития микрофинансирования субъектов МСП: https://www.mofmicro.ru/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Фонд Развития Промышленности Московской области: https://frpmo.ru/</a:t>
            </a:r>
            <a:endParaRPr lang="ru-RU" sz="1200" dirty="0">
              <a:latin typeface="Bebas Neue Bold" panose="020B0606020202050201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Малый Бизнес Подмосковья: https://mb.mosreg.ru/</a:t>
            </a:r>
            <a:endParaRPr lang="ru-RU" sz="1200" dirty="0">
              <a:latin typeface="Bebas Neue Bold" panose="020B0606020202050201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Портал «Работа в России»: https://trudvsem.ru/</a:t>
            </a:r>
            <a:endParaRPr lang="ru-RU" sz="1200" dirty="0">
              <a:latin typeface="Bebas Neue Bold" panose="020B0606020202050201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Добродел</a:t>
            </a: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-Бизнес: https://dobrodel.mosreg.ru/</a:t>
            </a:r>
            <a:endParaRPr lang="ru-RU" sz="1200" dirty="0">
              <a:latin typeface="Bebas Neue Bold" panose="020B0606020202050201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Почта Губернатора: andreyvorobiev@mosreg.ru</a:t>
            </a:r>
            <a:endParaRPr lang="ru-RU" sz="1200" dirty="0">
              <a:latin typeface="Bebas Neue Bold" panose="020B0606020202050201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Социальные сети: Губернатора и </a:t>
            </a:r>
            <a:r>
              <a:rPr lang="ru-RU" dirty="0" err="1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Мининвеста</a:t>
            </a: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 Московской области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Портал </a:t>
            </a:r>
            <a:r>
              <a:rPr lang="ru-RU" dirty="0" err="1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Госуслуги</a:t>
            </a: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https://uslugi.mosreg.ru/</a:t>
            </a:r>
            <a:endParaRPr lang="ru-RU" dirty="0">
              <a:solidFill>
                <a:srgbClr val="1F4E79"/>
              </a:solidFill>
              <a:latin typeface="Bebas Neue Bold" panose="020B0606020202050201" pitchFamily="34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Сайт и сервисы ИФНС: </a:t>
            </a:r>
            <a:r>
              <a:rPr lang="en-US" dirty="0">
                <a:solidFill>
                  <a:srgbClr val="1F4E79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https://www.nalog.gov.ru/</a:t>
            </a:r>
            <a:endParaRPr lang="ru-RU" dirty="0">
              <a:solidFill>
                <a:srgbClr val="1F4E79"/>
              </a:solidFill>
              <a:latin typeface="Bebas Neue Bold" panose="020B0606020202050201" pitchFamily="34" charset="-52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369472" y="6125116"/>
            <a:ext cx="511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2155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0" y="322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3</a:t>
            </a:r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/>
          <p:cNvSpPr/>
          <p:nvPr/>
        </p:nvSpPr>
        <p:spPr>
          <a:xfrm>
            <a:off x="9233163" y="344018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14EA8B-EC8D-84B1-82E7-03EDCD9A9E51}"/>
              </a:ext>
            </a:extLst>
          </p:cNvPr>
          <p:cNvSpPr txBox="1"/>
          <p:nvPr/>
        </p:nvSpPr>
        <p:spPr>
          <a:xfrm>
            <a:off x="3318154" y="362085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Демография и ресурсы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95F73B5-1BA3-61DE-6A71-E26873FBD133}"/>
              </a:ext>
            </a:extLst>
          </p:cNvPr>
          <p:cNvSpPr/>
          <p:nvPr/>
        </p:nvSpPr>
        <p:spPr>
          <a:xfrm>
            <a:off x="963421" y="529935"/>
            <a:ext cx="5864191" cy="618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Общая информация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: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Площадь Богородского городского округа – 81,1 тыс. га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Административный центр — город Ногинск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Население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220,1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/>
                <a:cs typeface="Arial" panose="020B0604020202020204" pitchFamily="34" charset="0"/>
              </a:rPr>
              <a:t>тыс. чел.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/>
                <a:cs typeface="Arial" panose="020B0604020202020204" pitchFamily="34" charset="0"/>
              </a:rPr>
              <a:t>(по данным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/>
              </a:rPr>
              <a:t>Управления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/>
              </a:rPr>
              <a:t>Федеральной службы государственной статистики по г. Москве и Московской области 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/>
              </a:rPr>
              <a:t>01.01.2024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/>
                <a:cs typeface="Arial" panose="020B0604020202020204" pitchFamily="34" charset="0"/>
              </a:rPr>
              <a:t>):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      - городская местность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168,6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тыс. чел.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      - сельская местность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51,4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тыс. чел.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Административный центр –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102,4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тыс. чел.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Трудоспособное население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      в трудоспособном возрасте – 128,0 тыс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. чел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В экономике округа занято – 93,8 тыс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. чел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Численность граждан, приезжающих на работу из других регионов РФ – 48,0 тыс. чел.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Численность граждан, выезжающих на работу в другие регионы РФ – 56,8 тыс. чел.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Полезные ископаемые: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тугоплавкие глины и песок (с. Кудиново и д.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Колонтаево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калийная соль (с. Кудиново</a:t>
            </a:r>
            <a:endParaRPr lang="ru-RU" sz="1400" dirty="0">
              <a:solidFill>
                <a:schemeClr val="tx1"/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endParaRPr lang="ru-RU" sz="1400" u="sng" dirty="0">
              <a:solidFill>
                <a:schemeClr val="tx1"/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C65340B-EB4D-8E6E-B967-3F8966D84212}"/>
              </a:ext>
            </a:extLst>
          </p:cNvPr>
          <p:cNvSpPr/>
          <p:nvPr/>
        </p:nvSpPr>
        <p:spPr>
          <a:xfrm>
            <a:off x="6812255" y="648296"/>
            <a:ext cx="5494972" cy="6091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Среднемесячная заработная плата (тыс. руб.) в сфере: 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торговли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88,4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строительства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109,5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промышленности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91,1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здравоохранения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62,7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образования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63,2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транспортировки и хранения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83,6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сельского хозяйства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66,6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культуры и спорта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59,0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государственного управления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64,8 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гостиничного бизнеса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54,0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Стоимость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ресурсов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Стоимость ресурсов с 01.01.2023: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Электроэнергии: от 5,05 до 6,73 руб. за 1 Квт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Газоснабжения : 7,85 руб. за куб. м  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Газоснабжения (частный сектор): 6876,89 руб. за 1000 куб. м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Теплоснабжения (многоквартирные дома):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от 2433,58 до 2722,09 руб. за Гкал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Холодного водоснабжения:   33,20 руб. за куб. м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Водоотведения: 35,05 руб. за  куб. м</a:t>
            </a:r>
            <a:r>
              <a:rPr lang="ru-RU" sz="1400" dirty="0">
                <a:solidFill>
                  <a:srgbClr val="FF0000"/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ru-RU" sz="1400" dirty="0">
              <a:solidFill>
                <a:srgbClr val="FF0000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8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4</a:t>
            </a:r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/>
          <p:cNvSpPr/>
          <p:nvPr/>
        </p:nvSpPr>
        <p:spPr>
          <a:xfrm>
            <a:off x="9205025" y="323888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14EA8B-EC8D-84B1-82E7-03EDCD9A9E51}"/>
              </a:ext>
            </a:extLst>
          </p:cNvPr>
          <p:cNvSpPr txBox="1"/>
          <p:nvPr/>
        </p:nvSpPr>
        <p:spPr>
          <a:xfrm>
            <a:off x="3318154" y="362085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Образование и квалифицированные кадры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877554-6C47-CA44-0B04-3BD1761EC520}"/>
              </a:ext>
            </a:extLst>
          </p:cNvPr>
          <p:cNvSpPr txBox="1"/>
          <p:nvPr/>
        </p:nvSpPr>
        <p:spPr>
          <a:xfrm>
            <a:off x="-58946" y="994327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Основная трудовая специализация жителей округа: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BAB347E-9158-AD7F-5901-B79AD97F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00368"/>
              </p:ext>
            </p:extLst>
          </p:nvPr>
        </p:nvGraphicFramePr>
        <p:xfrm>
          <a:off x="953167" y="1376636"/>
          <a:ext cx="6487887" cy="5425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Распределение занятых в экономике по разделам ОКВЭД: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Тыс.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 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552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обрабатывающее производство	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15,9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2955925" algn="l"/>
                        </a:tabLst>
                      </a:pPr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28%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386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торговля оптовая и розничная; ремонт автотранспортных средств и мотоциклов	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13,7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23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транспортировка и хранение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4,1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образование	 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4,4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25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3,9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3549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4,1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723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государственное управление и обеспечение военной безопасности; социальное обеспечение	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920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строительство 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1,3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7033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деятельность по операциям с недвижимым имуществом</a:t>
                      </a: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54375"/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0,7%</a:t>
                      </a:r>
                      <a:endParaRPr lang="ru-RU" sz="1800" b="0" i="0" u="none" strike="noStrike" dirty="0">
                        <a:solidFill>
                          <a:srgbClr val="054375"/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DE0E5E-1576-0FCB-F903-9AF23462DF45}"/>
              </a:ext>
            </a:extLst>
          </p:cNvPr>
          <p:cNvSpPr txBox="1"/>
          <p:nvPr/>
        </p:nvSpPr>
        <p:spPr>
          <a:xfrm>
            <a:off x="8048906" y="1544031"/>
            <a:ext cx="36914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 Система образования - 7 учреждений: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АНО ДПО «Богородский политехнический институт»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Ногинский филиал ГУП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ГБПОУ МО «Ногинский колледж»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ГБПОУ МО Московский областной медицинский колледж №1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ГАПОУ МО "ПК "Энергия":</a:t>
            </a:r>
          </a:p>
          <a:p>
            <a:pPr marL="1200150" lvl="2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г. Ногинск </a:t>
            </a:r>
          </a:p>
          <a:p>
            <a:pPr marL="1200150" lvl="2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г. Электроугли</a:t>
            </a:r>
          </a:p>
          <a:p>
            <a:pPr marL="1200150" lvl="2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г. Старая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Купавна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130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" y="0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5</a:t>
            </a:r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/>
          <p:cNvSpPr/>
          <p:nvPr/>
        </p:nvSpPr>
        <p:spPr>
          <a:xfrm>
            <a:off x="9517988" y="286534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956" y="286534"/>
            <a:ext cx="524836" cy="681590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D9244D38-662B-FDC8-1C6C-BC5E8902AD4A}"/>
              </a:ext>
            </a:extLst>
          </p:cNvPr>
          <p:cNvSpPr/>
          <p:nvPr/>
        </p:nvSpPr>
        <p:spPr>
          <a:xfrm>
            <a:off x="3690049" y="2508540"/>
            <a:ext cx="2008790" cy="7452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2F118FE9-CC85-67C8-E5D8-FF8E5BE11B9B}"/>
              </a:ext>
            </a:extLst>
          </p:cNvPr>
          <p:cNvSpPr/>
          <p:nvPr/>
        </p:nvSpPr>
        <p:spPr>
          <a:xfrm>
            <a:off x="539243" y="4988270"/>
            <a:ext cx="2008790" cy="7452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8483CC2E-C4AE-52EF-08D9-ED08B92F8F46}"/>
              </a:ext>
            </a:extLst>
          </p:cNvPr>
          <p:cNvSpPr/>
          <p:nvPr/>
        </p:nvSpPr>
        <p:spPr>
          <a:xfrm>
            <a:off x="9295921" y="2446028"/>
            <a:ext cx="2008790" cy="7452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670D47C-AC30-F5D2-973A-3010083255E2}"/>
              </a:ext>
            </a:extLst>
          </p:cNvPr>
          <p:cNvSpPr/>
          <p:nvPr/>
        </p:nvSpPr>
        <p:spPr>
          <a:xfrm>
            <a:off x="4249343" y="4966535"/>
            <a:ext cx="3007621" cy="7452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BBCD94C-BD3A-8403-E14F-FE779B9F651C}"/>
              </a:ext>
            </a:extLst>
          </p:cNvPr>
          <p:cNvSpPr/>
          <p:nvPr/>
        </p:nvSpPr>
        <p:spPr>
          <a:xfrm>
            <a:off x="6704900" y="2508536"/>
            <a:ext cx="2008790" cy="7452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589DE93-D3F7-D5D5-0A3A-8AE938CA53AF}"/>
              </a:ext>
            </a:extLst>
          </p:cNvPr>
          <p:cNvSpPr/>
          <p:nvPr/>
        </p:nvSpPr>
        <p:spPr>
          <a:xfrm>
            <a:off x="745787" y="2508536"/>
            <a:ext cx="2490719" cy="7452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3DD0EA9-FFAE-D0C5-8852-71D4075A512A}"/>
              </a:ext>
            </a:extLst>
          </p:cNvPr>
          <p:cNvSpPr/>
          <p:nvPr/>
        </p:nvSpPr>
        <p:spPr>
          <a:xfrm>
            <a:off x="7127872" y="4966535"/>
            <a:ext cx="2008790" cy="7452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BCD67D2-FF0C-1218-63C7-EE0AE41A6BE8}"/>
              </a:ext>
            </a:extLst>
          </p:cNvPr>
          <p:cNvSpPr/>
          <p:nvPr/>
        </p:nvSpPr>
        <p:spPr>
          <a:xfrm>
            <a:off x="9337626" y="4966535"/>
            <a:ext cx="2315130" cy="7452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73CEEA6-C619-7E16-FBCF-9C89F84582DA}"/>
              </a:ext>
            </a:extLst>
          </p:cNvPr>
          <p:cNvSpPr txBox="1"/>
          <p:nvPr/>
        </p:nvSpPr>
        <p:spPr>
          <a:xfrm>
            <a:off x="1294533" y="195900"/>
            <a:ext cx="8889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Системообразующие предприятия Богородского городского округа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59690"/>
              </p:ext>
            </p:extLst>
          </p:nvPr>
        </p:nvGraphicFramePr>
        <p:xfrm>
          <a:off x="948445" y="1150007"/>
          <a:ext cx="9500787" cy="5539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2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8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3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Наименование предприятия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Изготавливаемая продукция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АО «Химико-фармацевтический комбинат «АКРИХИН»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готовые лекарственные средства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АО «Завод «</a:t>
                      </a:r>
                      <a:r>
                        <a:rPr lang="ru-RU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Энергокабель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изолированные провода и кабели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ООО «Живые диваны»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мягкая мебель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Рото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 Франк»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металлическая фурнитура для пластиковых окон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Богородский филиал АО «НПО «Прибор»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продукция военного назначения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0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АО «Научно-исследовательский и проектно-технологический институт электроугольных изделий»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электроугольные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 изделия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ООО «МПЗ «Богородский»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колбасные изделия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АО «Русское море»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рыбная продукция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АО "Ногинский завод топливной аппаратуры" 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насосы для перекачки жидкостей и подъемники жидкостей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ООО "Ногинский комбинат строительных изделий"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керамическая плитка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0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ОАО "Бонолит - Строительные решения"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газобетонные блоки</a:t>
                      </a:r>
                    </a:p>
                  </a:txBody>
                  <a:tcPr marL="6633" marR="6633" marT="66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25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0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05331" y="156168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544" y="117627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666974" y="728012"/>
            <a:ext cx="90531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Приоритетные отрасли развития округа для привлечения инвестиций 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(основная специализация бизнеса на территории Богородского городского округа)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8499A68-CB37-5F50-21C0-66B8D12AC8B0}"/>
              </a:ext>
            </a:extLst>
          </p:cNvPr>
          <p:cNvGrpSpPr/>
          <p:nvPr/>
        </p:nvGrpSpPr>
        <p:grpSpPr>
          <a:xfrm>
            <a:off x="3404776" y="1547463"/>
            <a:ext cx="2597917" cy="2071122"/>
            <a:chOff x="3012667" y="1720346"/>
            <a:chExt cx="2597917" cy="2071122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FEF06DE-605C-7662-1F62-45A6079815D3}"/>
                </a:ext>
              </a:extLst>
            </p:cNvPr>
            <p:cNvSpPr/>
            <p:nvPr/>
          </p:nvSpPr>
          <p:spPr>
            <a:xfrm>
              <a:off x="3012667" y="1720346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170755E-92B5-714E-C05C-5C20D39D95DE}"/>
                </a:ext>
              </a:extLst>
            </p:cNvPr>
            <p:cNvSpPr txBox="1"/>
            <p:nvPr/>
          </p:nvSpPr>
          <p:spPr>
            <a:xfrm>
              <a:off x="3126967" y="2870046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Производство строительных материалов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4DE089E-8B71-735D-99A0-178FF04C2785}"/>
              </a:ext>
            </a:extLst>
          </p:cNvPr>
          <p:cNvGrpSpPr/>
          <p:nvPr/>
        </p:nvGrpSpPr>
        <p:grpSpPr>
          <a:xfrm>
            <a:off x="6244028" y="1558612"/>
            <a:ext cx="2621090" cy="2097592"/>
            <a:chOff x="5851919" y="1731495"/>
            <a:chExt cx="2621090" cy="209759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D3AF690B-6AB4-CF08-CADF-D1887E32CE55}"/>
                </a:ext>
              </a:extLst>
            </p:cNvPr>
            <p:cNvSpPr/>
            <p:nvPr/>
          </p:nvSpPr>
          <p:spPr>
            <a:xfrm>
              <a:off x="5851919" y="1731495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7B943A7-2D88-E9D4-7F66-AC1D86AE40B7}"/>
                </a:ext>
              </a:extLst>
            </p:cNvPr>
            <p:cNvSpPr txBox="1"/>
            <p:nvPr/>
          </p:nvSpPr>
          <p:spPr>
            <a:xfrm>
              <a:off x="5989392" y="2907665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Производство пищевых продуктов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99A83EE-61E2-B59F-9B9E-9AB24F75211C}"/>
              </a:ext>
            </a:extLst>
          </p:cNvPr>
          <p:cNvGrpSpPr/>
          <p:nvPr/>
        </p:nvGrpSpPr>
        <p:grpSpPr>
          <a:xfrm>
            <a:off x="4344438" y="4241202"/>
            <a:ext cx="3051897" cy="1066465"/>
            <a:chOff x="3952329" y="4414085"/>
            <a:chExt cx="3051897" cy="1066465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2ADACDA-8881-7FF8-6F23-D887989DE85A}"/>
                </a:ext>
              </a:extLst>
            </p:cNvPr>
            <p:cNvSpPr/>
            <p:nvPr/>
          </p:nvSpPr>
          <p:spPr>
            <a:xfrm>
              <a:off x="3952329" y="4559128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5A215BB-E87C-BCCC-3B1B-07F3245A4A74}"/>
                </a:ext>
              </a:extLst>
            </p:cNvPr>
            <p:cNvSpPr txBox="1"/>
            <p:nvPr/>
          </p:nvSpPr>
          <p:spPr>
            <a:xfrm>
              <a:off x="4520609" y="4414085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Жилищно-коммунальное хозяйство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EB55EDF-B979-CFAD-9B5E-259E749CDF4C}"/>
              </a:ext>
            </a:extLst>
          </p:cNvPr>
          <p:cNvGrpSpPr/>
          <p:nvPr/>
        </p:nvGrpSpPr>
        <p:grpSpPr>
          <a:xfrm>
            <a:off x="593584" y="1514006"/>
            <a:ext cx="2534929" cy="2135862"/>
            <a:chOff x="201475" y="1686889"/>
            <a:chExt cx="2534929" cy="213586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49402020-9250-DD23-576F-82F5302F2E13}"/>
                </a:ext>
              </a:extLst>
            </p:cNvPr>
            <p:cNvSpPr/>
            <p:nvPr/>
          </p:nvSpPr>
          <p:spPr>
            <a:xfrm>
              <a:off x="201475" y="1686889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2124745-D949-63E0-ECC0-6DA19A491DC6}"/>
                </a:ext>
              </a:extLst>
            </p:cNvPr>
            <p:cNvSpPr txBox="1"/>
            <p:nvPr/>
          </p:nvSpPr>
          <p:spPr>
            <a:xfrm>
              <a:off x="252787" y="2901329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Химическое производство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81FC2FC3-7877-9807-EF5D-8BAA2F3B9900}"/>
              </a:ext>
            </a:extLst>
          </p:cNvPr>
          <p:cNvGrpSpPr/>
          <p:nvPr/>
        </p:nvGrpSpPr>
        <p:grpSpPr>
          <a:xfrm>
            <a:off x="7266855" y="4376551"/>
            <a:ext cx="3123980" cy="1020953"/>
            <a:chOff x="6782304" y="4495924"/>
            <a:chExt cx="3123980" cy="102095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2633A64F-4197-F33C-8236-A7DEDA9A1FCC}"/>
                </a:ext>
              </a:extLst>
            </p:cNvPr>
            <p:cNvSpPr/>
            <p:nvPr/>
          </p:nvSpPr>
          <p:spPr>
            <a:xfrm>
              <a:off x="6782304" y="4595455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ECB1001-99A1-20CF-8973-F803BFFC0CC0}"/>
                </a:ext>
              </a:extLst>
            </p:cNvPr>
            <p:cNvSpPr txBox="1"/>
            <p:nvPr/>
          </p:nvSpPr>
          <p:spPr>
            <a:xfrm>
              <a:off x="7422667" y="4495924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Растениеводство и животноводство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1435BB9-74AB-DCD4-4ECE-C5F4DF6366A6}"/>
              </a:ext>
            </a:extLst>
          </p:cNvPr>
          <p:cNvGrpSpPr/>
          <p:nvPr/>
        </p:nvGrpSpPr>
        <p:grpSpPr>
          <a:xfrm>
            <a:off x="925099" y="4376551"/>
            <a:ext cx="3396980" cy="1020953"/>
            <a:chOff x="1173282" y="4595455"/>
            <a:chExt cx="3396980" cy="102095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CA0DCDE-3EC3-A047-E637-E4ECD748E7E8}"/>
                </a:ext>
              </a:extLst>
            </p:cNvPr>
            <p:cNvSpPr/>
            <p:nvPr/>
          </p:nvSpPr>
          <p:spPr>
            <a:xfrm>
              <a:off x="1173282" y="4595455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CB01E21-2012-BF3E-1A33-08E189B2AB12}"/>
                </a:ext>
              </a:extLst>
            </p:cNvPr>
            <p:cNvSpPr txBox="1"/>
            <p:nvPr/>
          </p:nvSpPr>
          <p:spPr>
            <a:xfrm>
              <a:off x="2086645" y="4694986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Торговля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6BB10369-0537-695F-FCCA-BFA3EFE0167F}"/>
              </a:ext>
            </a:extLst>
          </p:cNvPr>
          <p:cNvGrpSpPr/>
          <p:nvPr/>
        </p:nvGrpSpPr>
        <p:grpSpPr>
          <a:xfrm>
            <a:off x="9149027" y="1436417"/>
            <a:ext cx="2499626" cy="2333504"/>
            <a:chOff x="8722690" y="1727970"/>
            <a:chExt cx="2499626" cy="233350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DF2D5BD-43CB-0831-327E-E1CE1AE2C739}"/>
                </a:ext>
              </a:extLst>
            </p:cNvPr>
            <p:cNvSpPr/>
            <p:nvPr/>
          </p:nvSpPr>
          <p:spPr>
            <a:xfrm>
              <a:off x="8722690" y="1727970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333184D-1C73-431A-BCAD-38B4A4E66AD0}"/>
                </a:ext>
              </a:extLst>
            </p:cNvPr>
            <p:cNvSpPr txBox="1"/>
            <p:nvPr/>
          </p:nvSpPr>
          <p:spPr>
            <a:xfrm>
              <a:off x="8738699" y="3140052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Логистика</a:t>
              </a:r>
            </a:p>
          </p:txBody>
        </p:sp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503AFCAC-AE71-4C44-E463-7057640DC40E}"/>
              </a:ext>
            </a:extLst>
          </p:cNvPr>
          <p:cNvSpPr/>
          <p:nvPr/>
        </p:nvSpPr>
        <p:spPr>
          <a:xfrm>
            <a:off x="706806" y="2642983"/>
            <a:ext cx="2324208" cy="11479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AA90095-2EB4-2E58-D034-BF5D23AEF95E}"/>
              </a:ext>
            </a:extLst>
          </p:cNvPr>
          <p:cNvSpPr/>
          <p:nvPr/>
        </p:nvSpPr>
        <p:spPr>
          <a:xfrm>
            <a:off x="3618709" y="2645483"/>
            <a:ext cx="2324208" cy="11479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8DC32617-83A3-EA31-20D8-1663028D4B81}"/>
              </a:ext>
            </a:extLst>
          </p:cNvPr>
          <p:cNvSpPr/>
          <p:nvPr/>
        </p:nvSpPr>
        <p:spPr>
          <a:xfrm>
            <a:off x="9209752" y="2675495"/>
            <a:ext cx="2324208" cy="106822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8DC32617-83A3-EA31-20D8-1663028D4B81}"/>
              </a:ext>
            </a:extLst>
          </p:cNvPr>
          <p:cNvSpPr/>
          <p:nvPr/>
        </p:nvSpPr>
        <p:spPr>
          <a:xfrm>
            <a:off x="1896508" y="4154252"/>
            <a:ext cx="2324208" cy="11479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8DC32617-83A3-EA31-20D8-1663028D4B81}"/>
              </a:ext>
            </a:extLst>
          </p:cNvPr>
          <p:cNvSpPr/>
          <p:nvPr/>
        </p:nvSpPr>
        <p:spPr>
          <a:xfrm>
            <a:off x="6442891" y="2660351"/>
            <a:ext cx="2324208" cy="11479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8DC32617-83A3-EA31-20D8-1663028D4B81}"/>
              </a:ext>
            </a:extLst>
          </p:cNvPr>
          <p:cNvSpPr/>
          <p:nvPr/>
        </p:nvSpPr>
        <p:spPr>
          <a:xfrm>
            <a:off x="4954407" y="4194119"/>
            <a:ext cx="2324208" cy="11479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8DC32617-83A3-EA31-20D8-1663028D4B81}"/>
              </a:ext>
            </a:extLst>
          </p:cNvPr>
          <p:cNvSpPr/>
          <p:nvPr/>
        </p:nvSpPr>
        <p:spPr>
          <a:xfrm>
            <a:off x="7942521" y="4159739"/>
            <a:ext cx="2324208" cy="11479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9E5612B-9071-7561-157E-495BE5A7E5F2}"/>
              </a:ext>
            </a:extLst>
          </p:cNvPr>
          <p:cNvSpPr txBox="1"/>
          <p:nvPr/>
        </p:nvSpPr>
        <p:spPr>
          <a:xfrm>
            <a:off x="11574390" y="6057641"/>
            <a:ext cx="28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478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35160" y="123563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390" y="117627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835392" y="626480"/>
            <a:ext cx="9053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земельные участки в Богородском городском округе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FCA0325-77F3-E5BA-53FE-AE435E868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09477"/>
              </p:ext>
            </p:extLst>
          </p:nvPr>
        </p:nvGraphicFramePr>
        <p:xfrm>
          <a:off x="342928" y="1297922"/>
          <a:ext cx="11320828" cy="3724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016">
                  <a:extLst>
                    <a:ext uri="{9D8B030D-6E8A-4147-A177-3AD203B41FA5}">
                      <a16:colId xmlns:a16="http://schemas.microsoft.com/office/drawing/2014/main" xmlns="" val="1723216703"/>
                    </a:ext>
                  </a:extLst>
                </a:gridCol>
                <a:gridCol w="1442195">
                  <a:extLst>
                    <a:ext uri="{9D8B030D-6E8A-4147-A177-3AD203B41FA5}">
                      <a16:colId xmlns:a16="http://schemas.microsoft.com/office/drawing/2014/main" xmlns="" val="4235662118"/>
                    </a:ext>
                  </a:extLst>
                </a:gridCol>
                <a:gridCol w="3093138">
                  <a:extLst>
                    <a:ext uri="{9D8B030D-6E8A-4147-A177-3AD203B41FA5}">
                      <a16:colId xmlns:a16="http://schemas.microsoft.com/office/drawing/2014/main" xmlns="" val="3272870024"/>
                    </a:ext>
                  </a:extLst>
                </a:gridCol>
                <a:gridCol w="3678045">
                  <a:extLst>
                    <a:ext uri="{9D8B030D-6E8A-4147-A177-3AD203B41FA5}">
                      <a16:colId xmlns:a16="http://schemas.microsoft.com/office/drawing/2014/main" xmlns="" val="3960952887"/>
                    </a:ext>
                  </a:extLst>
                </a:gridCol>
                <a:gridCol w="1974048">
                  <a:extLst>
                    <a:ext uri="{9D8B030D-6E8A-4147-A177-3AD203B41FA5}">
                      <a16:colId xmlns:a16="http://schemas.microsoft.com/office/drawing/2014/main" xmlns="" val="3901761274"/>
                    </a:ext>
                  </a:extLst>
                </a:gridCol>
                <a:gridCol w="586386">
                  <a:extLst>
                    <a:ext uri="{9D8B030D-6E8A-4147-A177-3AD203B41FA5}">
                      <a16:colId xmlns:a16="http://schemas.microsoft.com/office/drawing/2014/main" xmlns="" val="2086001622"/>
                    </a:ext>
                  </a:extLst>
                </a:gridCol>
              </a:tblGrid>
              <a:tr h="454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Кадастровый номер ЗУ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Адрес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Категория ЗУ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ВРИ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Размер ЗУ, га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454676"/>
                  </a:ext>
                </a:extLst>
              </a:tr>
              <a:tr h="1354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50:16:0000000:72192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Московская область, Богородский городской округ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сельскохозяйственного назначения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Коммунальное обслуживание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4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50:16:0402034:174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п. Красный электрик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Для производственных целей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1,03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7754123"/>
                  </a:ext>
                </a:extLst>
              </a:tr>
              <a:tr h="560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50:16:0702004:8428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г. Электроугли, г. Электроугли, ул. Маяковского, д. 36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населенных пунктов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Обслуживание автотранспорта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0,21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045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1F7EF-0EFB-4E6F-870C-CA5268E37C60}"/>
              </a:ext>
            </a:extLst>
          </p:cNvPr>
          <p:cNvSpPr txBox="1"/>
          <p:nvPr/>
        </p:nvSpPr>
        <p:spPr>
          <a:xfrm>
            <a:off x="11589576" y="6223974"/>
            <a:ext cx="418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7466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814910" y="206666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054" y="157500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267662" y="582078"/>
            <a:ext cx="9053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земельные участки в Богородском городском округе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56446B5-8F05-A590-46A2-E896358F3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16503"/>
              </p:ext>
            </p:extLst>
          </p:nvPr>
        </p:nvGraphicFramePr>
        <p:xfrm>
          <a:off x="658541" y="1214810"/>
          <a:ext cx="10974103" cy="3750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639">
                  <a:extLst>
                    <a:ext uri="{9D8B030D-6E8A-4147-A177-3AD203B41FA5}">
                      <a16:colId xmlns:a16="http://schemas.microsoft.com/office/drawing/2014/main" xmlns="" val="771077264"/>
                    </a:ext>
                  </a:extLst>
                </a:gridCol>
                <a:gridCol w="1923365">
                  <a:extLst>
                    <a:ext uri="{9D8B030D-6E8A-4147-A177-3AD203B41FA5}">
                      <a16:colId xmlns:a16="http://schemas.microsoft.com/office/drawing/2014/main" xmlns="" val="2213396681"/>
                    </a:ext>
                  </a:extLst>
                </a:gridCol>
                <a:gridCol w="3360612">
                  <a:extLst>
                    <a:ext uri="{9D8B030D-6E8A-4147-A177-3AD203B41FA5}">
                      <a16:colId xmlns:a16="http://schemas.microsoft.com/office/drawing/2014/main" xmlns="" val="89124409"/>
                    </a:ext>
                  </a:extLst>
                </a:gridCol>
                <a:gridCol w="1574459">
                  <a:extLst>
                    <a:ext uri="{9D8B030D-6E8A-4147-A177-3AD203B41FA5}">
                      <a16:colId xmlns:a16="http://schemas.microsoft.com/office/drawing/2014/main" xmlns="" val="2650790041"/>
                    </a:ext>
                  </a:extLst>
                </a:gridCol>
                <a:gridCol w="2657217">
                  <a:extLst>
                    <a:ext uri="{9D8B030D-6E8A-4147-A177-3AD203B41FA5}">
                      <a16:colId xmlns:a16="http://schemas.microsoft.com/office/drawing/2014/main" xmlns="" val="2253209710"/>
                    </a:ext>
                  </a:extLst>
                </a:gridCol>
                <a:gridCol w="632811">
                  <a:extLst>
                    <a:ext uri="{9D8B030D-6E8A-4147-A177-3AD203B41FA5}">
                      <a16:colId xmlns:a16="http://schemas.microsoft.com/office/drawing/2014/main" xmlns="" val="2225125658"/>
                    </a:ext>
                  </a:extLst>
                </a:gridCol>
              </a:tblGrid>
              <a:tr h="5583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Кадастровый номер ЗУ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Адрес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Категория ЗУ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ВРИ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Размер ЗУ, га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647197"/>
                  </a:ext>
                </a:extLst>
              </a:tr>
              <a:tr h="9610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50:16:0203004:720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с.п</a:t>
                      </a:r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. Мамонтовское, д. </a:t>
                      </a:r>
                      <a:r>
                        <a:rPr lang="ru-RU" sz="14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Щекавцево</a:t>
                      </a:r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ул. Ворошилова, рядом с д. 13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Магазины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9034062"/>
                  </a:ext>
                </a:extLst>
              </a:tr>
              <a:tr h="10455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50:16:0401010:21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с. Мамонтовское, д. Горки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Бытовое обслуживание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07181"/>
                  </a:ext>
                </a:extLst>
              </a:tr>
              <a:tr h="11856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50:16:0702004:9413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г. Электроугли, переулок Маяковского, участок 3"А".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Магазины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5593" marR="5593" marT="55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03166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62278" y="6125116"/>
            <a:ext cx="418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6726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9435160" y="123563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БОГОРОДСКИЙ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390" y="117627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1A26-FE1B-17D1-BE0A-82FAC3F88284}"/>
              </a:ext>
            </a:extLst>
          </p:cNvPr>
          <p:cNvSpPr txBox="1"/>
          <p:nvPr/>
        </p:nvSpPr>
        <p:spPr>
          <a:xfrm>
            <a:off x="1030550" y="464196"/>
            <a:ext cx="102474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помещения Богородском городском округе</a:t>
            </a:r>
          </a:p>
          <a:p>
            <a:pPr algn="ctr">
              <a:defRPr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54857"/>
              </p:ext>
            </p:extLst>
          </p:nvPr>
        </p:nvGraphicFramePr>
        <p:xfrm>
          <a:off x="571371" y="1178484"/>
          <a:ext cx="10887075" cy="5349664"/>
        </p:xfrm>
        <a:graphic>
          <a:graphicData uri="http://schemas.openxmlformats.org/drawingml/2006/table">
            <a:tbl>
              <a:tblPr/>
              <a:tblGrid>
                <a:gridCol w="315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36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7334"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buClr>
                          <a:schemeClr val="accent1">
                            <a:lumMod val="50000"/>
                          </a:schemeClr>
                        </a:buClr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Наименование объекта имущества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Адрес местонахождения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Кадастровый</a:t>
                      </a:r>
                      <a:b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номер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Площадь, кв. м. /Протяженность м.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Целевое назначение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/категория и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вид разрешенного использования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3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 здание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Федерация, Московская область, г. Ногинск, ул. Рабочая, д. 46Б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50:16:0302003:2390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33,7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Помещение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городское поселение Ногинск, г. Ногинск, ул. Чапаева, д. 16,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пом. 14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50:16:0301004:5508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Помещение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городское поселение Ногинск, г. Ногинск, ул. Чапаева, д. 16,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пом. 14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50:16:0301004:5509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6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Помещение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Федерация, Московская область, Богородский городской округ, город Ногинск, улица 3-го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Интернационала, дом 80, помещение 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50:16:0000000:25570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23,1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8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Помещение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городское поселение Электроугли, г. Электроугли, ул. Школьная, д.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55, пом. 98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50:16:0702004:8473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39,6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4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Московская область, Ногинский район, д.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Авдотьино</a:t>
                      </a:r>
                      <a:endParaRPr lang="ru-RU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50:16:0103001:1327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91,3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0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 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Федерация, Московская область, Ногинский район, МО сельское поселение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Аксено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-Бутырское,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Ивашево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в/ч 415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50:16:0502033:231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143,0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7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Здание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Российская Федерация, Московская область, Ногинский район, МО сельское поселение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Аксено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-Бутырское,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2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Ивашево</a:t>
                      </a: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в/ч 415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50:16:0502033:235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160,0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нежилое</a:t>
                      </a:r>
                    </a:p>
                  </a:txBody>
                  <a:tcPr marL="4631" marR="4631" marT="5248" marB="52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D421E9-06C9-0F0E-9A74-CAC1FF138BBB}"/>
              </a:ext>
            </a:extLst>
          </p:cNvPr>
          <p:cNvSpPr txBox="1"/>
          <p:nvPr/>
        </p:nvSpPr>
        <p:spPr>
          <a:xfrm>
            <a:off x="11462278" y="6125116"/>
            <a:ext cx="418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Bebas Neue Bold" panose="020B0606020202050201" pitchFamily="34" charset="-52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13926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6839</TotalTime>
  <Words>2684</Words>
  <Application>Microsoft Office PowerPoint</Application>
  <PresentationFormat>Широкоэкранный</PresentationFormat>
  <Paragraphs>776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 Unicode MS</vt:lpstr>
      <vt:lpstr>Arial</vt:lpstr>
      <vt:lpstr>Arial???????</vt:lpstr>
      <vt:lpstr>Bebas Neue Bold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zs</dc:creator>
  <cp:lastModifiedBy>Полина Дмитриевна Давыдова</cp:lastModifiedBy>
  <cp:revision>702</cp:revision>
  <cp:lastPrinted>2024-06-18T06:30:34Z</cp:lastPrinted>
  <dcterms:created xsi:type="dcterms:W3CDTF">2020-02-23T10:24:42Z</dcterms:created>
  <dcterms:modified xsi:type="dcterms:W3CDTF">2024-06-26T08:46:55Z</dcterms:modified>
</cp:coreProperties>
</file>